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8" r:id="rId3"/>
    <p:sldId id="260" r:id="rId4"/>
    <p:sldId id="296" r:id="rId5"/>
    <p:sldId id="289" r:id="rId6"/>
    <p:sldId id="290" r:id="rId7"/>
    <p:sldId id="291" r:id="rId8"/>
    <p:sldId id="292" r:id="rId9"/>
    <p:sldId id="293" r:id="rId10"/>
    <p:sldId id="313" r:id="rId11"/>
    <p:sldId id="314" r:id="rId12"/>
    <p:sldId id="294" r:id="rId13"/>
    <p:sldId id="295" r:id="rId14"/>
    <p:sldId id="297" r:id="rId15"/>
    <p:sldId id="309" r:id="rId16"/>
    <p:sldId id="283" r:id="rId17"/>
    <p:sldId id="310" r:id="rId18"/>
    <p:sldId id="311" r:id="rId19"/>
    <p:sldId id="312" r:id="rId20"/>
    <p:sldId id="303" r:id="rId21"/>
    <p:sldId id="304" r:id="rId22"/>
    <p:sldId id="305" r:id="rId23"/>
    <p:sldId id="306" r:id="rId24"/>
    <p:sldId id="307" r:id="rId25"/>
    <p:sldId id="308" r:id="rId26"/>
    <p:sldId id="285" r:id="rId27"/>
  </p:sldIdLst>
  <p:sldSz cx="12192000" cy="68580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Seção Padrão" id="{80E65746-5255-43F4-B818-9992B3DC0C6C}">
          <p14:sldIdLst>
            <p14:sldId id="257"/>
            <p14:sldId id="258"/>
            <p14:sldId id="260"/>
            <p14:sldId id="296"/>
            <p14:sldId id="289"/>
            <p14:sldId id="290"/>
            <p14:sldId id="291"/>
            <p14:sldId id="292"/>
            <p14:sldId id="293"/>
            <p14:sldId id="313"/>
            <p14:sldId id="314"/>
            <p14:sldId id="294"/>
          </p14:sldIdLst>
        </p14:section>
        <p14:section name="Seção sem Título" id="{7857FC2F-6A47-40D9-9EC5-D5518BFCA67F}">
          <p14:sldIdLst>
            <p14:sldId id="295"/>
            <p14:sldId id="297"/>
            <p14:sldId id="309"/>
            <p14:sldId id="283"/>
            <p14:sldId id="310"/>
            <p14:sldId id="311"/>
            <p14:sldId id="312"/>
            <p14:sldId id="303"/>
            <p14:sldId id="304"/>
            <p14:sldId id="305"/>
            <p14:sldId id="306"/>
            <p14:sldId id="307"/>
            <p14:sldId id="308"/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882" y="5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78158ED-658C-4F7D-A42D-1F61950A421A}" type="datetimeFigureOut">
              <a:rPr lang="pt-BR"/>
              <a:pPr>
                <a:defRPr/>
              </a:pPr>
              <a:t>16/06/2016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C0E78B8-538A-4748-852C-F205C399C5C5}" type="slidenum">
              <a:rPr lang="pt-BR" altLang="pt-BR"/>
              <a:pPr>
                <a:defRPr/>
              </a:pPr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18557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717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DB4D17-7E27-41CC-9838-A34BA65262B0}" type="slidenum">
              <a:rPr lang="pt-BR" altLang="pt-BR" smtClean="0"/>
              <a:pPr>
                <a:spcBef>
                  <a:spcPct val="0"/>
                </a:spcBef>
              </a:pPr>
              <a:t>2</a:t>
            </a:fld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006688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6F83A1-E4C9-4E6E-A0EC-8E4228A7586B}" type="slidenum">
              <a:rPr lang="pt-BR" altLang="pt-BR" smtClean="0"/>
              <a:pPr>
                <a:spcBef>
                  <a:spcPct val="0"/>
                </a:spcBef>
              </a:pPr>
              <a:t>11</a:t>
            </a:fld>
            <a:endParaRPr lang="pt-BR" altLang="pt-BR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9205148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6F83A1-E4C9-4E6E-A0EC-8E4228A7586B}" type="slidenum">
              <a:rPr lang="pt-BR" altLang="pt-BR" smtClean="0"/>
              <a:pPr>
                <a:spcBef>
                  <a:spcPct val="0"/>
                </a:spcBef>
              </a:pPr>
              <a:t>12</a:t>
            </a:fld>
            <a:endParaRPr lang="pt-BR" altLang="pt-BR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42935498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6F83A1-E4C9-4E6E-A0EC-8E4228A7586B}" type="slidenum">
              <a:rPr lang="pt-BR" altLang="pt-BR" smtClean="0"/>
              <a:pPr>
                <a:spcBef>
                  <a:spcPct val="0"/>
                </a:spcBef>
              </a:pPr>
              <a:t>13</a:t>
            </a:fld>
            <a:endParaRPr lang="pt-BR" altLang="pt-BR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42763497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6F83A1-E4C9-4E6E-A0EC-8E4228A7586B}" type="slidenum">
              <a:rPr lang="pt-BR" altLang="pt-BR" smtClean="0"/>
              <a:pPr>
                <a:spcBef>
                  <a:spcPct val="0"/>
                </a:spcBef>
              </a:pPr>
              <a:t>14</a:t>
            </a:fld>
            <a:endParaRPr lang="pt-BR" altLang="pt-BR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2087128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6F83A1-E4C9-4E6E-A0EC-8E4228A7586B}" type="slidenum">
              <a:rPr lang="pt-BR" altLang="pt-BR" smtClean="0"/>
              <a:pPr>
                <a:spcBef>
                  <a:spcPct val="0"/>
                </a:spcBef>
              </a:pPr>
              <a:t>15</a:t>
            </a:fld>
            <a:endParaRPr lang="pt-BR" altLang="pt-BR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6140979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ABCCF-3F47-4FA6-83C5-5A4EF8854A03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43725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smtClean="0"/>
          </a:p>
        </p:txBody>
      </p:sp>
      <p:sp>
        <p:nvSpPr>
          <p:cNvPr id="2765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C376811-60FC-4517-84CB-F13A89958ABC}" type="slidenum">
              <a:rPr lang="pt-BR" altLang="pt-BR" smtClean="0">
                <a:latin typeface="Calibri" panose="020F0502020204030204" pitchFamily="34" charset="0"/>
              </a:rPr>
              <a:pPr/>
              <a:t>26</a:t>
            </a:fld>
            <a:endParaRPr lang="pt-BR" altLang="pt-BR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328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6F83A1-E4C9-4E6E-A0EC-8E4228A7586B}" type="slidenum">
              <a:rPr lang="pt-BR" altLang="pt-BR" smtClean="0"/>
              <a:pPr>
                <a:spcBef>
                  <a:spcPct val="0"/>
                </a:spcBef>
              </a:pPr>
              <a:t>3</a:t>
            </a:fld>
            <a:endParaRPr lang="pt-BR" altLang="pt-BR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177320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6F83A1-E4C9-4E6E-A0EC-8E4228A7586B}" type="slidenum">
              <a:rPr lang="pt-BR" altLang="pt-BR" smtClean="0"/>
              <a:pPr>
                <a:spcBef>
                  <a:spcPct val="0"/>
                </a:spcBef>
              </a:pPr>
              <a:t>4</a:t>
            </a:fld>
            <a:endParaRPr lang="pt-BR" altLang="pt-BR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401371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6F83A1-E4C9-4E6E-A0EC-8E4228A7586B}" type="slidenum">
              <a:rPr lang="pt-BR" altLang="pt-BR" smtClean="0"/>
              <a:pPr>
                <a:spcBef>
                  <a:spcPct val="0"/>
                </a:spcBef>
              </a:pPr>
              <a:t>5</a:t>
            </a:fld>
            <a:endParaRPr lang="pt-BR" altLang="pt-BR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102773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6F83A1-E4C9-4E6E-A0EC-8E4228A7586B}" type="slidenum">
              <a:rPr lang="pt-BR" altLang="pt-BR" smtClean="0"/>
              <a:pPr>
                <a:spcBef>
                  <a:spcPct val="0"/>
                </a:spcBef>
              </a:pPr>
              <a:t>6</a:t>
            </a:fld>
            <a:endParaRPr lang="pt-BR" altLang="pt-BR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192847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6F83A1-E4C9-4E6E-A0EC-8E4228A7586B}" type="slidenum">
              <a:rPr lang="pt-BR" altLang="pt-BR" smtClean="0"/>
              <a:pPr>
                <a:spcBef>
                  <a:spcPct val="0"/>
                </a:spcBef>
              </a:pPr>
              <a:t>7</a:t>
            </a:fld>
            <a:endParaRPr lang="pt-BR" altLang="pt-BR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1099986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6F83A1-E4C9-4E6E-A0EC-8E4228A7586B}" type="slidenum">
              <a:rPr lang="pt-BR" altLang="pt-BR" smtClean="0"/>
              <a:pPr>
                <a:spcBef>
                  <a:spcPct val="0"/>
                </a:spcBef>
              </a:pPr>
              <a:t>8</a:t>
            </a:fld>
            <a:endParaRPr lang="pt-BR" altLang="pt-BR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675484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6F83A1-E4C9-4E6E-A0EC-8E4228A7586B}" type="slidenum">
              <a:rPr lang="pt-BR" altLang="pt-BR" smtClean="0"/>
              <a:pPr>
                <a:spcBef>
                  <a:spcPct val="0"/>
                </a:spcBef>
              </a:pPr>
              <a:t>9</a:t>
            </a:fld>
            <a:endParaRPr lang="pt-BR" altLang="pt-BR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2877009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6F83A1-E4C9-4E6E-A0EC-8E4228A7586B}" type="slidenum">
              <a:rPr lang="pt-BR" altLang="pt-BR" smtClean="0"/>
              <a:pPr>
                <a:spcBef>
                  <a:spcPct val="0"/>
                </a:spcBef>
              </a:pPr>
              <a:t>10</a:t>
            </a:fld>
            <a:endParaRPr lang="pt-BR" altLang="pt-BR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23877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A6A17-B2E2-44D5-80C0-3A4F631B4BB7}" type="datetimeFigureOut">
              <a:rPr lang="pt-BR"/>
              <a:pPr>
                <a:defRPr/>
              </a:pPr>
              <a:t>16/06/2016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1340A-2E0D-47B3-9853-078169B17F1E}" type="slidenum">
              <a:rPr lang="pt-BR" altLang="pt-BR"/>
              <a:pPr>
                <a:defRPr/>
              </a:pPr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06421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B95A2-F252-4277-B0E1-D05D5D616F1F}" type="datetimeFigureOut">
              <a:rPr lang="pt-BR"/>
              <a:pPr>
                <a:defRPr/>
              </a:pPr>
              <a:t>16/06/2016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9D8D7-CACD-436E-BBAE-427A9E5593DD}" type="slidenum">
              <a:rPr lang="pt-BR" altLang="pt-BR"/>
              <a:pPr>
                <a:defRPr/>
              </a:pPr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08214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85DE5-98CC-4D00-BB84-99EADDC0511C}" type="datetimeFigureOut">
              <a:rPr lang="pt-BR"/>
              <a:pPr>
                <a:defRPr/>
              </a:pPr>
              <a:t>16/06/2016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8DF00-7680-4369-A84B-6BFAC5D4D82F}" type="slidenum">
              <a:rPr lang="pt-BR" altLang="pt-BR"/>
              <a:pPr>
                <a:defRPr/>
              </a:pPr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76406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ítulo e text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DC064-9E75-481F-B4F8-DC81CC737C0E}" type="slidenum">
              <a:rPr lang="pt-BR" altLang="pt-BR"/>
              <a:pPr>
                <a:defRPr/>
              </a:pPr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90112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609243" y="273657"/>
            <a:ext cx="10977103" cy="585258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894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D14A7-AB7C-4B51-BD51-A991BE8365E9}" type="datetimeFigureOut">
              <a:rPr lang="pt-BR"/>
              <a:pPr>
                <a:defRPr/>
              </a:pPr>
              <a:t>16/06/2016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290C3-5311-4B90-9C8D-62032A5C082A}" type="slidenum">
              <a:rPr lang="pt-BR" altLang="pt-BR"/>
              <a:pPr>
                <a:defRPr/>
              </a:pPr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59380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E6D97-5166-4296-8C6D-090A8C7DFFE8}" type="datetimeFigureOut">
              <a:rPr lang="pt-BR"/>
              <a:pPr>
                <a:defRPr/>
              </a:pPr>
              <a:t>16/06/2016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8D739-669B-4CB0-AF29-579078F34B45}" type="slidenum">
              <a:rPr lang="pt-BR" altLang="pt-BR"/>
              <a:pPr>
                <a:defRPr/>
              </a:pPr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9533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2A77E-886B-476B-8F57-FFD93827ECBF}" type="datetimeFigureOut">
              <a:rPr lang="pt-BR"/>
              <a:pPr>
                <a:defRPr/>
              </a:pPr>
              <a:t>16/06/2016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12A85-015F-464D-BEEC-37635C6A8CDC}" type="slidenum">
              <a:rPr lang="pt-BR" altLang="pt-BR"/>
              <a:pPr>
                <a:defRPr/>
              </a:pPr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50484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6B21E-3CC7-4CCC-854F-B4B16752CD0B}" type="datetimeFigureOut">
              <a:rPr lang="pt-BR"/>
              <a:pPr>
                <a:defRPr/>
              </a:pPr>
              <a:t>16/06/2016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5E4BA-222C-469E-A339-0588743910F3}" type="slidenum">
              <a:rPr lang="pt-BR" altLang="pt-BR"/>
              <a:pPr>
                <a:defRPr/>
              </a:pPr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6598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663EC-BC93-4FEA-9997-25FC22B8F78E}" type="datetimeFigureOut">
              <a:rPr lang="pt-BR"/>
              <a:pPr>
                <a:defRPr/>
              </a:pPr>
              <a:t>16/06/2016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15469-174B-4E99-B9C1-7A90EB198716}" type="slidenum">
              <a:rPr lang="pt-BR" altLang="pt-BR"/>
              <a:pPr>
                <a:defRPr/>
              </a:pPr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6488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21C4A-C4E6-4B80-A9E2-9404B592AB59}" type="datetimeFigureOut">
              <a:rPr lang="pt-BR"/>
              <a:pPr>
                <a:defRPr/>
              </a:pPr>
              <a:t>16/06/2016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ECD7A-BBCF-403A-A580-D32A1C75E07D}" type="slidenum">
              <a:rPr lang="pt-BR" altLang="pt-BR"/>
              <a:pPr>
                <a:defRPr/>
              </a:pPr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73052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708F0-7EFF-42F2-9F52-150134483CB8}" type="datetimeFigureOut">
              <a:rPr lang="pt-BR"/>
              <a:pPr>
                <a:defRPr/>
              </a:pPr>
              <a:t>16/06/2016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460C4-613C-4752-8610-68544FD24742}" type="slidenum">
              <a:rPr lang="pt-BR" altLang="pt-BR"/>
              <a:pPr>
                <a:defRPr/>
              </a:pPr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09901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486A6-2B0F-4479-8529-E16A438044E9}" type="datetimeFigureOut">
              <a:rPr lang="pt-BR"/>
              <a:pPr>
                <a:defRPr/>
              </a:pPr>
              <a:t>16/06/2016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8EFCE-FF67-4372-A376-689C125C88E4}" type="slidenum">
              <a:rPr lang="pt-BR" altLang="pt-BR"/>
              <a:pPr>
                <a:defRPr/>
              </a:pPr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48735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626772-DDA0-418D-B62F-6C38614609D8}" type="datetimeFigureOut">
              <a:rPr lang="pt-BR"/>
              <a:pPr>
                <a:defRPr/>
              </a:pPr>
              <a:t>16/06/2016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987DC5A-6FC6-418B-8F39-64EFFFB16AE4}" type="slidenum">
              <a:rPr lang="pt-BR" altLang="pt-BR"/>
              <a:pPr>
                <a:defRPr/>
              </a:pPr>
              <a:t>‹#›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1524000" y="3717032"/>
            <a:ext cx="9144000" cy="198755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Aposentadoria</a:t>
            </a:r>
            <a:br>
              <a:rPr lang="pt-BR" sz="4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</a:br>
            <a:r>
              <a:rPr lang="pt-BR" sz="4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 </a:t>
            </a:r>
            <a:r>
              <a:rPr lang="pt-BR" sz="4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do</a:t>
            </a:r>
            <a:r>
              <a:rPr lang="pt-BR" sz="4800" dirty="0">
                <a:effectLst>
                  <a:outerShdw blurRad="38100" dist="38100" dir="2700000" algn="tl">
                    <a:srgbClr val="C0C0C0"/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 </a:t>
            </a:r>
            <a:r>
              <a:rPr lang="pt-BR" sz="4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Professor </a:t>
            </a:r>
            <a:r>
              <a:rPr lang="pt-BR" sz="4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Público</a:t>
            </a:r>
            <a:endParaRPr lang="pt-BR" sz="40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pic>
        <p:nvPicPr>
          <p:cNvPr id="2050" name="Picture 2" descr="http://dm.inf.br/abipem/2016/50cn15a17JunFozdoIguacuPR/images/img_destaque_1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1363" y="483096"/>
            <a:ext cx="562927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ângulo 4"/>
          <p:cNvSpPr/>
          <p:nvPr/>
        </p:nvSpPr>
        <p:spPr>
          <a:xfrm>
            <a:off x="8184232" y="6093296"/>
            <a:ext cx="243047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2000" dirty="0">
                <a:ln w="18415" cmpd="sng">
                  <a:noFill/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Book Antiqua" panose="02040602050305030304" pitchFamily="18" charset="0"/>
              </a:rPr>
              <a:t>Douglas Figueiredo</a:t>
            </a:r>
            <a:endParaRPr lang="pt-BR" sz="2000" dirty="0">
              <a:ln w="18415" cmpd="sng">
                <a:noFill/>
                <a:prstDash val="solid"/>
              </a:ln>
              <a:solidFill>
                <a:schemeClr val="tx1">
                  <a:lumMod val="50000"/>
                  <a:lumOff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9520501" y="6413266"/>
            <a:ext cx="106952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dirty="0" err="1" smtClean="0">
                <a:ln w="18415" cmpd="sng">
                  <a:noFill/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Book Antiqua" panose="02040602050305030304" pitchFamily="18" charset="0"/>
              </a:rPr>
              <a:t>Jul</a:t>
            </a:r>
            <a:r>
              <a:rPr lang="pt-BR" dirty="0" smtClean="0">
                <a:ln w="18415" cmpd="sng">
                  <a:noFill/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Book Antiqua" panose="02040602050305030304" pitchFamily="18" charset="0"/>
              </a:rPr>
              <a:t>/2016</a:t>
            </a:r>
            <a:endParaRPr lang="pt-BR" dirty="0">
              <a:ln w="18415" cmpd="sng">
                <a:noFill/>
                <a:prstDash val="solid"/>
              </a:ln>
              <a:solidFill>
                <a:schemeClr val="tx1">
                  <a:lumMod val="50000"/>
                  <a:lumOff val="50000"/>
                </a:schemeClr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>
          <a:xfrm>
            <a:off x="1919536" y="1211264"/>
            <a:ext cx="8229600" cy="9937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ja-JP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Novas decisões</a:t>
            </a:r>
            <a:endParaRPr lang="pt-BR" altLang="ja-JP" sz="36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798763" y="2647454"/>
            <a:ext cx="7473950" cy="4525963"/>
          </a:xfrm>
        </p:spPr>
        <p:txBody>
          <a:bodyPr/>
          <a:lstStyle/>
          <a:p>
            <a:pPr marL="0" indent="0" algn="just" eaLnBrk="1" hangingPunct="1">
              <a:buNone/>
              <a:defRPr/>
            </a:pPr>
            <a:r>
              <a:rPr lang="pt-BR" altLang="pt-BR" sz="2700" dirty="0">
                <a:latin typeface="Book Antiqua" panose="02040602050305030304" pitchFamily="18" charset="0"/>
              </a:rPr>
              <a:t>(...)“nesses </a:t>
            </a:r>
            <a:r>
              <a:rPr lang="pt-BR" altLang="pt-BR" sz="2700" dirty="0">
                <a:latin typeface="Book Antiqua" panose="02040602050305030304" pitchFamily="18" charset="0"/>
              </a:rPr>
              <a:t>limites, não é cabível enquadrar o afastamento para a realização de curso de pós-graduação como exercício de magistério, para fins de contagem de tempo para a aposentadoria especial</a:t>
            </a:r>
            <a:r>
              <a:rPr lang="pt-BR" altLang="pt-BR" sz="2700" dirty="0">
                <a:latin typeface="Book Antiqua" panose="02040602050305030304" pitchFamily="18" charset="0"/>
              </a:rPr>
              <a:t>.”</a:t>
            </a:r>
          </a:p>
          <a:p>
            <a:pPr marL="0" indent="0" algn="just" eaLnBrk="1" hangingPunct="1">
              <a:buNone/>
              <a:defRPr/>
            </a:pPr>
            <a:endParaRPr lang="pt-BR" altLang="pt-BR" sz="2700" dirty="0">
              <a:latin typeface="Book Antiqua" panose="02040602050305030304" pitchFamily="18" charset="0"/>
            </a:endParaRPr>
          </a:p>
          <a:p>
            <a:pPr marL="0" indent="0" algn="r" eaLnBrk="1" hangingPunct="1">
              <a:buNone/>
              <a:defRPr/>
            </a:pPr>
            <a:r>
              <a:rPr lang="pt-BR" altLang="pt-BR" sz="2400" i="1" dirty="0">
                <a:latin typeface="Book Antiqua" panose="02040602050305030304" pitchFamily="18" charset="0"/>
              </a:rPr>
              <a:t>STF</a:t>
            </a:r>
            <a:r>
              <a:rPr lang="pt-BR" altLang="pt-BR" sz="2400" i="1" dirty="0">
                <a:latin typeface="Book Antiqua" panose="02040602050305030304" pitchFamily="18" charset="0"/>
              </a:rPr>
              <a:t>, AI 455717, </a:t>
            </a:r>
            <a:r>
              <a:rPr lang="pt-BR" altLang="pt-BR" sz="2400" i="1" dirty="0" err="1">
                <a:latin typeface="Book Antiqua" panose="02040602050305030304" pitchFamily="18" charset="0"/>
              </a:rPr>
              <a:t>Teori</a:t>
            </a:r>
            <a:r>
              <a:rPr lang="pt-BR" altLang="pt-BR" sz="2400" i="1" dirty="0">
                <a:latin typeface="Book Antiqua" panose="02040602050305030304" pitchFamily="18" charset="0"/>
              </a:rPr>
              <a:t> </a:t>
            </a:r>
            <a:r>
              <a:rPr lang="pt-BR" altLang="pt-BR" sz="2400" i="1" dirty="0" err="1">
                <a:latin typeface="Book Antiqua" panose="02040602050305030304" pitchFamily="18" charset="0"/>
              </a:rPr>
              <a:t>Zavaski</a:t>
            </a:r>
            <a:endParaRPr lang="pt-BR" altLang="pt-BR" sz="2400" i="1" dirty="0">
              <a:latin typeface="Book Antiqua" panose="02040602050305030304" pitchFamily="18" charset="0"/>
            </a:endParaRPr>
          </a:p>
        </p:txBody>
      </p:sp>
      <p:pic>
        <p:nvPicPr>
          <p:cNvPr id="6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507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614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>
          <a:xfrm>
            <a:off x="1919536" y="1211264"/>
            <a:ext cx="8229600" cy="9937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ja-JP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Novas decisões</a:t>
            </a:r>
            <a:endParaRPr lang="pt-BR" altLang="ja-JP" sz="36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798763" y="2420889"/>
            <a:ext cx="7473950" cy="4525963"/>
          </a:xfrm>
        </p:spPr>
        <p:txBody>
          <a:bodyPr/>
          <a:lstStyle/>
          <a:p>
            <a:pPr marL="0" indent="0" algn="just" eaLnBrk="1" hangingPunct="1">
              <a:buNone/>
              <a:defRPr/>
            </a:pPr>
            <a:r>
              <a:rPr lang="pt-BR" altLang="pt-BR" sz="2700" dirty="0">
                <a:latin typeface="Book Antiqua" panose="02040602050305030304" pitchFamily="18" charset="0"/>
              </a:rPr>
              <a:t>(...)“a </a:t>
            </a:r>
            <a:r>
              <a:rPr lang="pt-BR" altLang="pt-BR" sz="2700" dirty="0">
                <a:latin typeface="Book Antiqua" panose="02040602050305030304" pitchFamily="18" charset="0"/>
              </a:rPr>
              <a:t>decisão impugnada mediante o extraordinário está em conflito com a jurisprudência do Supremo, porquanto se trata </a:t>
            </a:r>
            <a:r>
              <a:rPr lang="pt-BR" altLang="pt-BR" sz="2700" dirty="0">
                <a:latin typeface="Book Antiqua" panose="02040602050305030304" pitchFamily="18" charset="0"/>
              </a:rPr>
              <a:t>de servidora </a:t>
            </a:r>
            <a:r>
              <a:rPr lang="pt-BR" altLang="pt-BR" sz="2700" dirty="0">
                <a:latin typeface="Book Antiqua" panose="02040602050305030304" pitchFamily="18" charset="0"/>
              </a:rPr>
              <a:t>que ocupou, por concurso, o cargo de Especialista em Educação Diretor de Escola, o que não se confunde com aquele ocupante do cargo de Professor e que tenha exercido a função de diretor</a:t>
            </a:r>
            <a:r>
              <a:rPr lang="pt-BR" altLang="pt-BR" sz="2700" dirty="0">
                <a:latin typeface="Book Antiqua" panose="02040602050305030304" pitchFamily="18" charset="0"/>
              </a:rPr>
              <a:t>.”</a:t>
            </a:r>
          </a:p>
          <a:p>
            <a:pPr marL="0" indent="0" algn="r" eaLnBrk="1" hangingPunct="1">
              <a:buNone/>
              <a:defRPr/>
            </a:pPr>
            <a:r>
              <a:rPr lang="pt-BR" altLang="pt-BR" sz="2400" i="1" dirty="0">
                <a:latin typeface="Book Antiqua" panose="02040602050305030304" pitchFamily="18" charset="0"/>
              </a:rPr>
              <a:t>STF</a:t>
            </a:r>
            <a:r>
              <a:rPr lang="pt-BR" altLang="pt-BR" sz="2400" i="1" dirty="0">
                <a:latin typeface="Book Antiqua" panose="02040602050305030304" pitchFamily="18" charset="0"/>
              </a:rPr>
              <a:t>, RE 593897</a:t>
            </a:r>
            <a:r>
              <a:rPr lang="pt-BR" altLang="pt-BR" sz="2400" i="1" dirty="0">
                <a:latin typeface="Book Antiqua" panose="02040602050305030304" pitchFamily="18" charset="0"/>
              </a:rPr>
              <a:t>, Marco Aurélio</a:t>
            </a:r>
          </a:p>
        </p:txBody>
      </p:sp>
      <p:pic>
        <p:nvPicPr>
          <p:cNvPr id="6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605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614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>
          <a:xfrm>
            <a:off x="1919536" y="1211264"/>
            <a:ext cx="8229600" cy="9937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ja-JP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Novas decisões</a:t>
            </a:r>
            <a:endParaRPr lang="pt-BR" altLang="ja-JP" sz="36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798763" y="2575446"/>
            <a:ext cx="7473950" cy="4525963"/>
          </a:xfrm>
        </p:spPr>
        <p:txBody>
          <a:bodyPr/>
          <a:lstStyle/>
          <a:p>
            <a:pPr marL="0" indent="0" algn="just" eaLnBrk="1" hangingPunct="1">
              <a:buNone/>
              <a:defRPr/>
            </a:pPr>
            <a:r>
              <a:rPr lang="pt-BR" altLang="pt-BR" sz="2700" dirty="0">
                <a:latin typeface="Book Antiqua" panose="02040602050305030304" pitchFamily="18" charset="0"/>
              </a:rPr>
              <a:t>(...) “deveras</a:t>
            </a:r>
            <a:r>
              <a:rPr lang="pt-BR" altLang="pt-BR" sz="2700" dirty="0">
                <a:latin typeface="Book Antiqua" panose="02040602050305030304" pitchFamily="18" charset="0"/>
              </a:rPr>
              <a:t>, STF é o guardião da Constituição. Ele é órgão autorizado pela própria Constituição a dar a palavra final em temas constitucionais. A Constituição, destarte, é o que o STF diz que ela é</a:t>
            </a:r>
            <a:r>
              <a:rPr lang="pt-BR" altLang="pt-BR" sz="2700" dirty="0">
                <a:latin typeface="Book Antiqua" panose="02040602050305030304" pitchFamily="18" charset="0"/>
              </a:rPr>
              <a:t>.”</a:t>
            </a:r>
          </a:p>
          <a:p>
            <a:pPr marL="0" indent="0" algn="r" eaLnBrk="1" hangingPunct="1">
              <a:buNone/>
              <a:defRPr/>
            </a:pPr>
            <a:endParaRPr lang="pt-BR" altLang="pt-BR" sz="1050" i="1" dirty="0">
              <a:latin typeface="Book Antiqua" panose="02040602050305030304" pitchFamily="18" charset="0"/>
            </a:endParaRPr>
          </a:p>
          <a:p>
            <a:pPr marL="0" indent="0" algn="r" eaLnBrk="1" hangingPunct="1">
              <a:buNone/>
              <a:defRPr/>
            </a:pPr>
            <a:r>
              <a:rPr lang="pt-BR" altLang="pt-BR" sz="2400" i="1" dirty="0">
                <a:latin typeface="Book Antiqua" panose="02040602050305030304" pitchFamily="18" charset="0"/>
              </a:rPr>
              <a:t>STF, ARE 735612, </a:t>
            </a:r>
            <a:r>
              <a:rPr lang="pt-BR" altLang="pt-BR" sz="2400" i="1" dirty="0" err="1">
                <a:latin typeface="Book Antiqua" panose="02040602050305030304" pitchFamily="18" charset="0"/>
              </a:rPr>
              <a:t>Cármen</a:t>
            </a:r>
            <a:r>
              <a:rPr lang="pt-BR" altLang="pt-BR" sz="2400" i="1" dirty="0">
                <a:latin typeface="Book Antiqua" panose="02040602050305030304" pitchFamily="18" charset="0"/>
              </a:rPr>
              <a:t> Lúcia</a:t>
            </a:r>
          </a:p>
        </p:txBody>
      </p:sp>
      <p:pic>
        <p:nvPicPr>
          <p:cNvPr id="6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105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614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>
          <a:xfrm>
            <a:off x="1919536" y="1211264"/>
            <a:ext cx="8229600" cy="9937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ja-JP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Novas decisões</a:t>
            </a:r>
            <a:endParaRPr lang="pt-BR" altLang="ja-JP" sz="36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798763" y="2420889"/>
            <a:ext cx="7473950" cy="4525963"/>
          </a:xfrm>
        </p:spPr>
        <p:txBody>
          <a:bodyPr/>
          <a:lstStyle/>
          <a:p>
            <a:pPr marL="0" indent="0" algn="just" eaLnBrk="1" hangingPunct="1">
              <a:buNone/>
              <a:defRPr/>
            </a:pPr>
            <a:r>
              <a:rPr lang="pt-BR" altLang="pt-BR" sz="2700" dirty="0">
                <a:latin typeface="Book Antiqua" panose="02040602050305030304" pitchFamily="18" charset="0"/>
              </a:rPr>
              <a:t>(...)“eventuais </a:t>
            </a:r>
            <a:r>
              <a:rPr lang="pt-BR" altLang="pt-BR" sz="2700" dirty="0">
                <a:latin typeface="Book Antiqua" panose="02040602050305030304" pitchFamily="18" charset="0"/>
              </a:rPr>
              <a:t>controvérsias interpretativas perante outros tribunais perdem, institucionalmente, toda e qualquer relevância perante o pronunciamento da Corte Suprema. Contrariar o precedente tem o mesmo significado, o mesmo alcance, em termos pragmáticos, que o de violar a </a:t>
            </a:r>
            <a:r>
              <a:rPr lang="pt-BR" altLang="pt-BR" sz="2700" dirty="0">
                <a:latin typeface="Book Antiqua" panose="02040602050305030304" pitchFamily="18" charset="0"/>
              </a:rPr>
              <a:t>Constituição.”</a:t>
            </a:r>
          </a:p>
          <a:p>
            <a:pPr marL="0" indent="0" algn="r" eaLnBrk="1" hangingPunct="1">
              <a:buNone/>
              <a:defRPr/>
            </a:pPr>
            <a:endParaRPr lang="pt-BR" altLang="pt-BR" sz="2400" i="1" dirty="0">
              <a:latin typeface="Book Antiqua" panose="02040602050305030304" pitchFamily="18" charset="0"/>
            </a:endParaRPr>
          </a:p>
          <a:p>
            <a:pPr marL="0" indent="0" algn="r" eaLnBrk="1" hangingPunct="1">
              <a:buNone/>
              <a:defRPr/>
            </a:pPr>
            <a:r>
              <a:rPr lang="pt-BR" altLang="pt-BR" sz="2400" i="1" dirty="0">
                <a:latin typeface="Book Antiqua" panose="02040602050305030304" pitchFamily="18" charset="0"/>
              </a:rPr>
              <a:t>STF, ARE 735612, </a:t>
            </a:r>
            <a:r>
              <a:rPr lang="pt-BR" altLang="pt-BR" sz="2400" i="1" dirty="0" err="1">
                <a:latin typeface="Book Antiqua" panose="02040602050305030304" pitchFamily="18" charset="0"/>
              </a:rPr>
              <a:t>Cármen</a:t>
            </a:r>
            <a:r>
              <a:rPr lang="pt-BR" altLang="pt-BR" sz="2400" i="1" dirty="0">
                <a:latin typeface="Book Antiqua" panose="02040602050305030304" pitchFamily="18" charset="0"/>
              </a:rPr>
              <a:t> Lúcia</a:t>
            </a:r>
            <a:endParaRPr lang="pt-BR" altLang="pt-BR" sz="2400" i="1" dirty="0">
              <a:latin typeface="Book Antiqua" panose="02040602050305030304" pitchFamily="18" charset="0"/>
            </a:endParaRPr>
          </a:p>
          <a:p>
            <a:pPr marL="0" indent="0" algn="just" eaLnBrk="1" hangingPunct="1">
              <a:buNone/>
              <a:defRPr/>
            </a:pPr>
            <a:endParaRPr lang="pt-BR" altLang="pt-BR" dirty="0" smtClean="0">
              <a:latin typeface="Book Antiqua" panose="02040602050305030304" pitchFamily="18" charset="0"/>
            </a:endParaRPr>
          </a:p>
        </p:txBody>
      </p:sp>
      <p:pic>
        <p:nvPicPr>
          <p:cNvPr id="6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2109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614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>
          <a:xfrm>
            <a:off x="1919536" y="1211264"/>
            <a:ext cx="8229600" cy="9937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ja-JP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Requisitos para o Professor</a:t>
            </a:r>
            <a:endParaRPr lang="pt-BR" altLang="ja-JP" sz="36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798763" y="2359422"/>
            <a:ext cx="7473950" cy="4525963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altLang="pt-BR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Titularidade </a:t>
            </a:r>
            <a:r>
              <a:rPr lang="pt-BR" altLang="pt-BR" dirty="0">
                <a:solidFill>
                  <a:srgbClr val="C00000"/>
                </a:solidFill>
                <a:latin typeface="Book Antiqua" panose="02040602050305030304" pitchFamily="18" charset="0"/>
              </a:rPr>
              <a:t>de cargo efetivo de professor;</a:t>
            </a:r>
          </a:p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altLang="pt-B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Desempenho exclusivo de atividade de </a:t>
            </a:r>
            <a:r>
              <a:rPr lang="pt-BR" altLang="pt-BR" dirty="0" smtClean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docência, direção de unidade escolar, coordenação ou </a:t>
            </a:r>
            <a:r>
              <a:rPr lang="pt-BR" altLang="pt-B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assessoramento pedagógico</a:t>
            </a:r>
            <a:r>
              <a:rPr lang="pt-BR" altLang="pt-BR" dirty="0" smtClean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;</a:t>
            </a:r>
            <a:endParaRPr lang="pt-BR" altLang="pt-BR" dirty="0">
              <a:solidFill>
                <a:schemeClr val="accent1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altLang="pt-BR" dirty="0">
                <a:solidFill>
                  <a:srgbClr val="00B050"/>
                </a:solidFill>
                <a:latin typeface="Book Antiqua" panose="02040602050305030304" pitchFamily="18" charset="0"/>
              </a:rPr>
              <a:t>Exercício das funções em estabelecimento de educação básica.</a:t>
            </a:r>
            <a:endParaRPr lang="pt-BR" altLang="pt-BR" dirty="0" smtClean="0">
              <a:solidFill>
                <a:srgbClr val="00B050"/>
              </a:solidFill>
              <a:latin typeface="Book Antiqua" panose="02040602050305030304" pitchFamily="18" charset="0"/>
            </a:endParaRPr>
          </a:p>
        </p:txBody>
      </p:sp>
      <p:pic>
        <p:nvPicPr>
          <p:cNvPr id="6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8110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614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>
          <a:xfrm>
            <a:off x="1919536" y="1211264"/>
            <a:ext cx="8229600" cy="9937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ja-JP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Reformas Constitucionais</a:t>
            </a:r>
            <a:endParaRPr lang="pt-BR" altLang="ja-JP" sz="36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798763" y="2564905"/>
            <a:ext cx="7473950" cy="4525963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altLang="pt-BR" sz="3600" dirty="0">
                <a:latin typeface="Book Antiqua" panose="02040602050305030304" pitchFamily="18" charset="0"/>
              </a:rPr>
              <a:t>Constituição Federal de 1988</a:t>
            </a:r>
          </a:p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altLang="pt-BR" sz="3600" dirty="0">
                <a:latin typeface="Book Antiqua" panose="02040602050305030304" pitchFamily="18" charset="0"/>
              </a:rPr>
              <a:t>Emenda Constitucional n.º 20/98</a:t>
            </a:r>
          </a:p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altLang="pt-BR" sz="3600" dirty="0">
                <a:latin typeface="Book Antiqua" panose="02040602050305030304" pitchFamily="18" charset="0"/>
              </a:rPr>
              <a:t>Emenda Constitucional n.º 41/03</a:t>
            </a:r>
          </a:p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altLang="pt-BR" sz="3600" dirty="0">
                <a:latin typeface="Book Antiqua" panose="02040602050305030304" pitchFamily="18" charset="0"/>
              </a:rPr>
              <a:t>Emenda Constitucional n.º 47/05</a:t>
            </a:r>
          </a:p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altLang="pt-BR" sz="3600" dirty="0">
                <a:latin typeface="Book Antiqua" panose="02040602050305030304" pitchFamily="18" charset="0"/>
              </a:rPr>
              <a:t>Emenda Constitucional n.º 70/12</a:t>
            </a:r>
          </a:p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altLang="pt-BR" sz="3600" dirty="0">
                <a:latin typeface="Book Antiqua" panose="02040602050305030304" pitchFamily="18" charset="0"/>
              </a:rPr>
              <a:t>Emenda Constitucional n.º 88/15</a:t>
            </a:r>
          </a:p>
        </p:txBody>
      </p:sp>
      <p:pic>
        <p:nvPicPr>
          <p:cNvPr id="6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064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614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811338" y="1273176"/>
            <a:ext cx="8748712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>
              <a:defRPr/>
            </a:pPr>
            <a:r>
              <a:rPr lang="pt-BR" sz="2400" i="1" dirty="0">
                <a:latin typeface="Book Antiqua" panose="02040602050305030304" pitchFamily="18" charset="0"/>
              </a:rPr>
              <a:t>“Art. 40. O servidor será aposentado:”</a:t>
            </a:r>
            <a:r>
              <a:rPr lang="pt-BR" sz="2400" i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pt-BR" sz="2400" b="1" i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CF 88</a:t>
            </a:r>
          </a:p>
          <a:p>
            <a:pPr algn="just" eaLnBrk="1" hangingPunct="1">
              <a:defRPr/>
            </a:pPr>
            <a:endParaRPr lang="pt-BR" sz="1400" i="1" dirty="0">
              <a:latin typeface="Book Antiqua" panose="02040602050305030304" pitchFamily="18" charset="0"/>
            </a:endParaRPr>
          </a:p>
          <a:p>
            <a:pPr algn="just" eaLnBrk="1" hangingPunct="1">
              <a:defRPr/>
            </a:pPr>
            <a:r>
              <a:rPr lang="pt-BR" sz="2400" i="1" dirty="0">
                <a:latin typeface="Book Antiqua" panose="02040602050305030304" pitchFamily="18" charset="0"/>
              </a:rPr>
              <a:t>“Art. 40 - Aos servidores titulares de cargos efetivos da União, dos Estados, do Distrito Federal e dos Municípios, incluídas suas autarquias e fundações, é assegurado regime de previdência de caráter contributivo, observados critérios que preservem o equilíbrio financeiro e atuarial e o disposto neste artigo.” </a:t>
            </a:r>
            <a:r>
              <a:rPr lang="pt-BR" sz="2400" b="1" i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EC 20/98</a:t>
            </a:r>
          </a:p>
          <a:p>
            <a:pPr algn="just" eaLnBrk="1" hangingPunct="1">
              <a:defRPr/>
            </a:pPr>
            <a:endParaRPr lang="pt-BR" sz="1400" i="1" dirty="0">
              <a:solidFill>
                <a:schemeClr val="accent1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just" eaLnBrk="1" hangingPunct="1">
              <a:defRPr/>
            </a:pPr>
            <a:r>
              <a:rPr lang="pt-BR" sz="2400" i="1" dirty="0">
                <a:latin typeface="Book Antiqua" panose="02040602050305030304" pitchFamily="18" charset="0"/>
              </a:rPr>
              <a:t>“Art. 40. Aos servidores titulares de cargos efetivos da União, dos Estados, do Distrito Federal e dos Municípios, incluídas suas autarquias e fundações, é assegurado regime de previdência de caráter contributivo </a:t>
            </a:r>
            <a:r>
              <a:rPr lang="pt-BR" sz="2400" i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e solidário, mediante contribuição do respectivo ente público, dos servidores ativos e inativos e dos pensionistas</a:t>
            </a:r>
            <a:r>
              <a:rPr lang="pt-BR" sz="2400" i="1" dirty="0">
                <a:latin typeface="Book Antiqua" panose="02040602050305030304" pitchFamily="18" charset="0"/>
              </a:rPr>
              <a:t>, observados critérios que preservem o </a:t>
            </a:r>
            <a:r>
              <a:rPr lang="pt-BR" sz="2400" i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equilíbrio financeiro e atuarial </a:t>
            </a:r>
            <a:r>
              <a:rPr lang="pt-BR" sz="2400" i="1" dirty="0">
                <a:latin typeface="Book Antiqua" panose="02040602050305030304" pitchFamily="18" charset="0"/>
              </a:rPr>
              <a:t>e o disposto neste artigo. ” </a:t>
            </a:r>
            <a:r>
              <a:rPr lang="pt-BR" sz="2400" b="1" i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EC 41/03</a:t>
            </a:r>
            <a:endParaRPr lang="pt-BR" sz="2400" b="1" i="1" dirty="0">
              <a:latin typeface="Book Antiqua" panose="02040602050305030304" pitchFamily="18" charset="0"/>
            </a:endParaRPr>
          </a:p>
        </p:txBody>
      </p:sp>
      <p:pic>
        <p:nvPicPr>
          <p:cNvPr id="5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811338" y="1712998"/>
            <a:ext cx="874871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>
              <a:defRPr/>
            </a:pPr>
            <a:r>
              <a:rPr lang="pt-BR" sz="3600" i="1" dirty="0">
                <a:solidFill>
                  <a:srgbClr val="C00000"/>
                </a:solidFill>
                <a:latin typeface="Book Antiqua" panose="02040602050305030304" pitchFamily="18" charset="0"/>
              </a:rPr>
              <a:t>PROVENTOS </a:t>
            </a:r>
            <a:r>
              <a:rPr lang="pt-BR" sz="3600" i="1" dirty="0">
                <a:solidFill>
                  <a:srgbClr val="C00000"/>
                </a:solidFill>
                <a:latin typeface="Book Antiqua" panose="02040602050305030304" pitchFamily="18" charset="0"/>
              </a:rPr>
              <a:t>PROPORCIONAIS</a:t>
            </a:r>
          </a:p>
          <a:p>
            <a:pPr algn="just" eaLnBrk="1" hangingPunct="1">
              <a:defRPr/>
            </a:pPr>
            <a:r>
              <a:rPr lang="pt-BR" sz="3600" i="1" dirty="0">
                <a:latin typeface="Book Antiqua" panose="02040602050305030304" pitchFamily="18" charset="0"/>
              </a:rPr>
              <a:t>proporção </a:t>
            </a:r>
            <a:r>
              <a:rPr lang="pt-BR" sz="3600" i="1" dirty="0">
                <a:latin typeface="Book Antiqua" panose="02040602050305030304" pitchFamily="18" charset="0"/>
              </a:rPr>
              <a:t>entre o tempo de contribuição do servidor na data da aposentadoria e o tempo exigido para aposentadoria integral pela CF.</a:t>
            </a:r>
          </a:p>
          <a:p>
            <a:pPr algn="just" eaLnBrk="1" hangingPunct="1">
              <a:defRPr/>
            </a:pPr>
            <a:endParaRPr lang="pt-BR" sz="3600" i="1" dirty="0">
              <a:latin typeface="Book Antiqua" panose="02040602050305030304" pitchFamily="18" charset="0"/>
            </a:endParaRPr>
          </a:p>
          <a:p>
            <a:pPr algn="just" eaLnBrk="1" hangingPunct="1">
              <a:defRPr/>
            </a:pPr>
            <a:r>
              <a:rPr lang="pt-BR" sz="3600" i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PROVENTOS INTEGRAIS </a:t>
            </a:r>
            <a:endParaRPr lang="pt-BR" sz="3600" i="1" dirty="0">
              <a:solidFill>
                <a:schemeClr val="accent1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just" eaLnBrk="1" hangingPunct="1">
              <a:defRPr/>
            </a:pPr>
            <a:r>
              <a:rPr lang="pt-BR" sz="3600" i="1" dirty="0">
                <a:latin typeface="Book Antiqua" panose="02040602050305030304" pitchFamily="18" charset="0"/>
              </a:rPr>
              <a:t>valor </a:t>
            </a:r>
            <a:r>
              <a:rPr lang="pt-BR" sz="3600" i="1" dirty="0">
                <a:latin typeface="Book Antiqua" panose="02040602050305030304" pitchFamily="18" charset="0"/>
              </a:rPr>
              <a:t>total da última remuneração ou valor total da média da remuneração.</a:t>
            </a:r>
          </a:p>
        </p:txBody>
      </p:sp>
      <p:pic>
        <p:nvPicPr>
          <p:cNvPr id="5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828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811338" y="1556793"/>
            <a:ext cx="874871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>
              <a:defRPr/>
            </a:pPr>
            <a:r>
              <a:rPr lang="pt-BR" sz="3600" i="1" dirty="0">
                <a:solidFill>
                  <a:srgbClr val="C00000"/>
                </a:solidFill>
                <a:latin typeface="Book Antiqua" panose="02040602050305030304" pitchFamily="18" charset="0"/>
              </a:rPr>
              <a:t>ÚLTIMA REMUNERAÇÃO </a:t>
            </a:r>
            <a:endParaRPr lang="pt-BR" sz="3600" i="1" dirty="0">
              <a:solidFill>
                <a:srgbClr val="C00000"/>
              </a:solidFill>
              <a:latin typeface="Book Antiqua" panose="02040602050305030304" pitchFamily="18" charset="0"/>
            </a:endParaRPr>
          </a:p>
          <a:p>
            <a:pPr algn="just" eaLnBrk="1" hangingPunct="1">
              <a:defRPr/>
            </a:pPr>
            <a:r>
              <a:rPr lang="pt-BR" sz="3600" i="1" dirty="0">
                <a:latin typeface="Book Antiqua" panose="02040602050305030304" pitchFamily="18" charset="0"/>
              </a:rPr>
              <a:t>quando </a:t>
            </a:r>
            <a:r>
              <a:rPr lang="pt-BR" sz="3600" i="1" dirty="0">
                <a:latin typeface="Book Antiqua" panose="02040602050305030304" pitchFamily="18" charset="0"/>
              </a:rPr>
              <a:t>o cálculo dos proventos de aposentadoria são equivalentes à última remuneração do servidor.</a:t>
            </a:r>
          </a:p>
          <a:p>
            <a:pPr algn="just" eaLnBrk="1" hangingPunct="1">
              <a:defRPr/>
            </a:pPr>
            <a:endParaRPr lang="pt-BR" sz="3600" i="1" dirty="0">
              <a:solidFill>
                <a:schemeClr val="accent1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just" eaLnBrk="1" hangingPunct="1">
              <a:defRPr/>
            </a:pPr>
            <a:r>
              <a:rPr lang="pt-BR" sz="3600" i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MÉDIA DE </a:t>
            </a:r>
            <a:r>
              <a:rPr lang="pt-BR" sz="3600" i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REMUNERAÇÃO</a:t>
            </a:r>
          </a:p>
          <a:p>
            <a:pPr algn="just" eaLnBrk="1" hangingPunct="1">
              <a:defRPr/>
            </a:pPr>
            <a:r>
              <a:rPr lang="pt-BR" sz="3600" i="1" dirty="0">
                <a:latin typeface="Book Antiqua" panose="02040602050305030304" pitchFamily="18" charset="0"/>
              </a:rPr>
              <a:t>quando </a:t>
            </a:r>
            <a:r>
              <a:rPr lang="pt-BR" sz="3600" i="1" dirty="0">
                <a:latin typeface="Book Antiqua" panose="02040602050305030304" pitchFamily="18" charset="0"/>
              </a:rPr>
              <a:t>o cálculo dos proventos de aposentadoria leva em conta as bases de contribuição do servidor, desde julho de 1994.</a:t>
            </a:r>
          </a:p>
        </p:txBody>
      </p:sp>
      <p:pic>
        <p:nvPicPr>
          <p:cNvPr id="5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601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811338" y="1412777"/>
            <a:ext cx="8748712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>
              <a:defRPr/>
            </a:pPr>
            <a:r>
              <a:rPr lang="pt-BR" sz="3600" i="1" dirty="0">
                <a:solidFill>
                  <a:srgbClr val="C00000"/>
                </a:solidFill>
                <a:latin typeface="Book Antiqua" panose="02040602050305030304" pitchFamily="18" charset="0"/>
              </a:rPr>
              <a:t>PARIDADE  </a:t>
            </a:r>
            <a:endParaRPr lang="pt-BR" sz="3600" i="1" dirty="0">
              <a:latin typeface="Book Antiqua" panose="02040602050305030304" pitchFamily="18" charset="0"/>
            </a:endParaRPr>
          </a:p>
          <a:p>
            <a:pPr algn="just" eaLnBrk="1" hangingPunct="1">
              <a:defRPr/>
            </a:pPr>
            <a:r>
              <a:rPr lang="pt-BR" sz="3600" i="1" dirty="0">
                <a:latin typeface="Book Antiqua" panose="02040602050305030304" pitchFamily="18" charset="0"/>
              </a:rPr>
              <a:t>direito </a:t>
            </a:r>
            <a:r>
              <a:rPr lang="pt-BR" sz="3600" i="1" dirty="0">
                <a:latin typeface="Book Antiqua" panose="02040602050305030304" pitchFamily="18" charset="0"/>
              </a:rPr>
              <a:t>de ter os proventos da aposentadoria reajustado sempre que se modificar a remuneração dos servidores ativos, na mesma proporção e na mesma data.</a:t>
            </a:r>
          </a:p>
          <a:p>
            <a:pPr algn="just" eaLnBrk="1" hangingPunct="1">
              <a:defRPr/>
            </a:pPr>
            <a:endParaRPr lang="pt-BR" sz="2400" i="1" dirty="0">
              <a:solidFill>
                <a:schemeClr val="accent1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just" eaLnBrk="1" hangingPunct="1">
              <a:defRPr/>
            </a:pPr>
            <a:r>
              <a:rPr lang="pt-BR" sz="3600" i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REAJUSTE ANUAL </a:t>
            </a:r>
            <a:endParaRPr lang="pt-BR" sz="3600" i="1" dirty="0">
              <a:solidFill>
                <a:schemeClr val="accent1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algn="just" eaLnBrk="1" hangingPunct="1">
              <a:defRPr/>
            </a:pPr>
            <a:r>
              <a:rPr lang="pt-BR" sz="3600" i="1" dirty="0">
                <a:latin typeface="Book Antiqua" panose="02040602050305030304" pitchFamily="18" charset="0"/>
              </a:rPr>
              <a:t>o </a:t>
            </a:r>
            <a:r>
              <a:rPr lang="pt-BR" sz="3600" i="1" dirty="0">
                <a:latin typeface="Book Antiqua" panose="02040602050305030304" pitchFamily="18" charset="0"/>
              </a:rPr>
              <a:t>valor do benefício é revisto anualmente, de acordo com a variação da inflação no período (reajuste do RGPS</a:t>
            </a:r>
            <a:r>
              <a:rPr lang="pt-BR" sz="3600" i="1" dirty="0">
                <a:latin typeface="Book Antiqua" panose="02040602050305030304" pitchFamily="18" charset="0"/>
              </a:rPr>
              <a:t>).</a:t>
            </a:r>
            <a:endParaRPr lang="pt-BR" sz="3600" i="1" dirty="0">
              <a:latin typeface="Book Antiqua" panose="02040602050305030304" pitchFamily="18" charset="0"/>
            </a:endParaRPr>
          </a:p>
        </p:txBody>
      </p:sp>
      <p:pic>
        <p:nvPicPr>
          <p:cNvPr id="5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2466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920626" y="1171576"/>
            <a:ext cx="8351838" cy="11779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ja-JP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Professor</a:t>
            </a:r>
            <a:endParaRPr lang="pt-BR" sz="36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2854076" y="2486501"/>
            <a:ext cx="7418388" cy="4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pt-BR" altLang="pt-BR" dirty="0">
                <a:latin typeface="Book Antiqua" panose="02040602050305030304" pitchFamily="18" charset="0"/>
              </a:rPr>
              <a:t>Professor ou docente é </a:t>
            </a:r>
            <a:r>
              <a:rPr lang="pt-BR" altLang="pt-BR" dirty="0">
                <a:latin typeface="Book Antiqua" panose="02040602050305030304" pitchFamily="18" charset="0"/>
              </a:rPr>
              <a:t>a pessoa </a:t>
            </a:r>
            <a:r>
              <a:rPr lang="pt-BR" altLang="pt-BR" dirty="0">
                <a:latin typeface="Book Antiqua" panose="02040602050305030304" pitchFamily="18" charset="0"/>
              </a:rPr>
              <a:t>que ensina </a:t>
            </a:r>
            <a:r>
              <a:rPr lang="pt-BR" altLang="pt-BR" dirty="0">
                <a:latin typeface="Book Antiqua" panose="02040602050305030304" pitchFamily="18" charset="0"/>
              </a:rPr>
              <a:t>e transmite conhecimentos</a:t>
            </a:r>
            <a:r>
              <a:rPr lang="pt-BR" altLang="pt-BR" dirty="0">
                <a:latin typeface="Book Antiqua" panose="02040602050305030304" pitchFamily="18" charset="0"/>
              </a:rPr>
              <a:t>. </a:t>
            </a:r>
            <a:endParaRPr lang="pt-BR" altLang="pt-BR" dirty="0">
              <a:latin typeface="Book Antiqua" panose="02040602050305030304" pitchFamily="18" charset="0"/>
            </a:endParaRP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pt-BR" altLang="pt-BR" dirty="0">
                <a:latin typeface="Book Antiqua" panose="02040602050305030304" pitchFamily="18" charset="0"/>
              </a:rPr>
              <a:t>Podem lecionar nos Ensinos Fundamental e Médio das escolas de Educação Básica, os graduados em licenciaturas e </a:t>
            </a:r>
            <a:r>
              <a:rPr lang="pt-BR" altLang="pt-BR" dirty="0">
                <a:latin typeface="Book Antiqua" panose="02040602050305030304" pitchFamily="18" charset="0"/>
              </a:rPr>
              <a:t>Pedagogia.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pt-BR" altLang="pt-BR" dirty="0">
                <a:latin typeface="Book Antiqua" panose="02040602050305030304" pitchFamily="18" charset="0"/>
              </a:rPr>
              <a:t>Educação Infantil, nível médio.</a:t>
            </a:r>
            <a:endParaRPr lang="pt-BR" altLang="pt-BR" sz="2400" dirty="0">
              <a:latin typeface="Book Antiqua" panose="02040602050305030304" pitchFamily="18" charset="0"/>
            </a:endParaRPr>
          </a:p>
        </p:txBody>
      </p:sp>
      <p:pic>
        <p:nvPicPr>
          <p:cNvPr id="12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614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79" name="Group 33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162687983"/>
              </p:ext>
            </p:extLst>
          </p:nvPr>
        </p:nvGraphicFramePr>
        <p:xfrm>
          <a:off x="2158770" y="2647440"/>
          <a:ext cx="8098367" cy="3949912"/>
        </p:xfrm>
        <a:graphic>
          <a:graphicData uri="http://schemas.openxmlformats.org/drawingml/2006/table">
            <a:tbl>
              <a:tblPr/>
              <a:tblGrid>
                <a:gridCol w="4050415"/>
                <a:gridCol w="4047952"/>
              </a:tblGrid>
              <a:tr h="339434">
                <a:tc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HOMEM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MULHER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27">
                        <a:alpha val="60001"/>
                      </a:srgbClr>
                    </a:solidFill>
                  </a:tcPr>
                </a:tc>
              </a:tr>
              <a:tr h="316574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60 anos de idade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55 anos de idade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7C5">
                        <a:alpha val="60001"/>
                      </a:srgbClr>
                    </a:solidFill>
                  </a:tcPr>
                </a:tc>
              </a:tr>
              <a:tr h="316574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35 anos de contribuição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30 anos de contribuição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D96">
                        <a:alpha val="60001"/>
                      </a:srgbClr>
                    </a:solidFill>
                  </a:tcPr>
                </a:tc>
              </a:tr>
              <a:tr h="316574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10 anos de serviço público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10 anos de serviço público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7C5">
                        <a:alpha val="60000"/>
                      </a:srgbClr>
                    </a:solidFill>
                  </a:tcPr>
                </a:tc>
              </a:tr>
              <a:tr h="522314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 anos no cargo em que se dará a aposentadoria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 anos no cargo em que se dará a aposentadoria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7C5">
                        <a:alpha val="60001"/>
                      </a:srgbClr>
                    </a:solidFill>
                  </a:tcPr>
                </a:tc>
              </a:tr>
              <a:tr h="522314">
                <a:tc gridSpan="2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PROVENTOS INTEGRAIS CALCULADOS PELA MÉDIA DE REMUNERAÇÃO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7C5">
                        <a:alpha val="60001"/>
                      </a:srgbClr>
                    </a:solidFill>
                  </a:tcPr>
                </a:tc>
              </a:tr>
              <a:tr h="522314">
                <a:tc gridSpan="2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REAJUSTE ANUAL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7C5">
                        <a:alpha val="60001"/>
                      </a:srgbClr>
                    </a:solidFill>
                  </a:tcPr>
                </a:tc>
              </a:tr>
              <a:tr h="522314">
                <a:tc gridSpan="2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 smtClean="0">
                          <a:latin typeface="Arial Narrow" pitchFamily="34" charset="0"/>
                        </a:rPr>
                        <a:t>O PROFESSOR </a:t>
                      </a:r>
                      <a:r>
                        <a:rPr lang="pt-BR" sz="2000" b="0" dirty="0" smtClean="0">
                          <a:latin typeface="Arial Narrow" pitchFamily="34" charset="0"/>
                        </a:rPr>
                        <a:t>REDUZ</a:t>
                      </a:r>
                      <a:r>
                        <a:rPr lang="pt-BR" sz="2000" b="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pt-BR" sz="2000" dirty="0" smtClean="0">
                          <a:latin typeface="Arial Narrow" pitchFamily="34" charset="0"/>
                        </a:rPr>
                        <a:t>05 ANOS A</a:t>
                      </a:r>
                      <a:r>
                        <a:rPr lang="pt-BR" sz="2000" baseline="0" dirty="0" smtClean="0">
                          <a:latin typeface="Arial Narrow" pitchFamily="34" charset="0"/>
                        </a:rPr>
                        <a:t> IDADE E O TEMPO DE CONTRIBUIÇÃO </a:t>
                      </a:r>
                      <a:endParaRPr lang="pt-BR" sz="2000" dirty="0" smtClean="0">
                        <a:latin typeface="Arial Narrow" pitchFamily="34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47779" marR="147779" marT="73890" marB="73890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D96">
                        <a:alpha val="60001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0" name="CaixaDeTexto 19"/>
          <p:cNvSpPr txBox="1"/>
          <p:nvPr/>
        </p:nvSpPr>
        <p:spPr>
          <a:xfrm>
            <a:off x="2135561" y="1340768"/>
            <a:ext cx="8352367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  <a:cs typeface="+mn-cs"/>
              </a:rPr>
              <a:t>Regra Permanente</a:t>
            </a:r>
            <a:endParaRPr lang="pt-BR" sz="2200" b="1" dirty="0">
              <a:solidFill>
                <a:schemeClr val="accent1">
                  <a:lumMod val="75000"/>
                </a:schemeClr>
              </a:solidFill>
              <a:latin typeface="Candara" pitchFamily="34" charset="0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>
                <a:latin typeface="Candara" pitchFamily="34" charset="0"/>
                <a:cs typeface="+mn-cs"/>
              </a:rPr>
              <a:t>APOSENTADORIA POR TEMPO DE CONTRIBUIÇÃO</a:t>
            </a:r>
            <a:endParaRPr lang="pt-BR" sz="2200" b="1" dirty="0">
              <a:solidFill>
                <a:schemeClr val="tx1">
                  <a:lumMod val="50000"/>
                  <a:lumOff val="50000"/>
                </a:schemeClr>
              </a:solidFill>
              <a:latin typeface="Candara" pitchFamily="34" charset="0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Artigo 40, §1º, III, a, Constituição Federal (A partir da EC 41)</a:t>
            </a:r>
            <a:endParaRPr lang="pt-BR" sz="2000" dirty="0">
              <a:solidFill>
                <a:schemeClr val="tx1">
                  <a:lumMod val="50000"/>
                  <a:lumOff val="50000"/>
                </a:schemeClr>
              </a:solidFill>
              <a:latin typeface="Candara" pitchFamily="34" charset="0"/>
              <a:cs typeface="+mn-cs"/>
            </a:endParaRPr>
          </a:p>
        </p:txBody>
      </p:sp>
      <p:sp>
        <p:nvSpPr>
          <p:cNvPr id="22557" name="Retângulo 21"/>
          <p:cNvSpPr>
            <a:spLocks noChangeArrowheads="1"/>
          </p:cNvSpPr>
          <p:nvPr/>
        </p:nvSpPr>
        <p:spPr bwMode="auto">
          <a:xfrm>
            <a:off x="2135561" y="6054701"/>
            <a:ext cx="82571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pt-BR" dirty="0">
              <a:latin typeface="Candara" pitchFamily="34" charset="0"/>
            </a:endParaRPr>
          </a:p>
        </p:txBody>
      </p:sp>
      <p:pic>
        <p:nvPicPr>
          <p:cNvPr id="8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390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79" name="Group 33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375023684"/>
              </p:ext>
            </p:extLst>
          </p:nvPr>
        </p:nvGraphicFramePr>
        <p:xfrm>
          <a:off x="2207569" y="2564904"/>
          <a:ext cx="8098367" cy="4045506"/>
        </p:xfrm>
        <a:graphic>
          <a:graphicData uri="http://schemas.openxmlformats.org/drawingml/2006/table">
            <a:tbl>
              <a:tblPr/>
              <a:tblGrid>
                <a:gridCol w="4050415"/>
                <a:gridCol w="4047952"/>
              </a:tblGrid>
              <a:tr h="269446">
                <a:tc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HOMEM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MULHER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27">
                        <a:alpha val="60001"/>
                      </a:srgbClr>
                    </a:solidFill>
                  </a:tcPr>
                </a:tc>
              </a:tr>
              <a:tr h="269446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53 anos de idade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48 anos de idade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7C5">
                        <a:alpha val="60001"/>
                      </a:srgbClr>
                    </a:solidFill>
                  </a:tcPr>
                </a:tc>
              </a:tr>
              <a:tr h="269446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35 anos de contribuição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30 anos de contribuição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D96">
                        <a:alpha val="60001"/>
                      </a:srgbClr>
                    </a:solidFill>
                  </a:tcPr>
                </a:tc>
              </a:tr>
              <a:tr h="467040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 anos no cargo em que se dará a aposentadoria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 anos no cargo em que se dará a aposentadoria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7C5">
                        <a:alpha val="60001"/>
                      </a:srgbClr>
                    </a:solidFill>
                  </a:tcPr>
                </a:tc>
              </a:tr>
              <a:tr h="310168">
                <a:tc gridSpan="2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+ PEDÁGIO – 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20% Sobre o tempo que faltava p/ a idade exigida em 16/12/1998.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60001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D96">
                        <a:alpha val="60001"/>
                      </a:srgbClr>
                    </a:solidFill>
                  </a:tcPr>
                </a:tc>
              </a:tr>
              <a:tr h="310168">
                <a:tc gridSpan="2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PROVENTOS 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66CC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INTEGRAIS 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CALCULADOS PELA MÉDIA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60001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/>
                </a:tc>
              </a:tr>
              <a:tr h="310168">
                <a:tc gridSpan="2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REDUÇÃO DE 5% DOS PROVENTOS EM RELAÇÃO A IDADE MÍNIMA OFICIAL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60001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10168">
                <a:tc gridSpan="2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REAJUSTE ANUAL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60001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/>
                </a:tc>
              </a:tr>
              <a:tr h="310168">
                <a:tc gridSpan="2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 smtClean="0">
                          <a:latin typeface="Arial Narrow" pitchFamily="34" charset="0"/>
                        </a:rPr>
                        <a:t>O PROFESSOR </a:t>
                      </a:r>
                      <a:r>
                        <a:rPr lang="pt-BR" sz="2000" b="0" dirty="0" smtClean="0">
                          <a:latin typeface="Arial Narrow" pitchFamily="34" charset="0"/>
                        </a:rPr>
                        <a:t> TEM  ACRÉSCIMO</a:t>
                      </a:r>
                      <a:r>
                        <a:rPr lang="pt-BR" sz="2000" b="0" baseline="0" dirty="0" smtClean="0">
                          <a:latin typeface="Arial Narrow" pitchFamily="34" charset="0"/>
                        </a:rPr>
                        <a:t> NO CÁLCULO DO TEMPO ATÉ 16/12/98</a:t>
                      </a:r>
                      <a:endParaRPr lang="pt-BR" sz="2000" dirty="0" smtClean="0">
                        <a:latin typeface="Arial Narrow" pitchFamily="34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60001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47779" marR="147779" marT="73890" marB="73890" horzOverflow="overflow"/>
                </a:tc>
              </a:tr>
            </a:tbl>
          </a:graphicData>
        </a:graphic>
      </p:graphicFrame>
      <p:sp>
        <p:nvSpPr>
          <p:cNvPr id="20" name="CaixaDeTexto 19"/>
          <p:cNvSpPr txBox="1"/>
          <p:nvPr/>
        </p:nvSpPr>
        <p:spPr>
          <a:xfrm>
            <a:off x="2135561" y="1340769"/>
            <a:ext cx="8352367" cy="13542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  <a:cs typeface="+mn-cs"/>
              </a:rPr>
              <a:t>1ª </a:t>
            </a:r>
            <a:r>
              <a:rPr lang="pt-BR" sz="2200" b="1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  <a:cs typeface="+mn-cs"/>
              </a:rPr>
              <a:t>Regra de Transição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>
                <a:latin typeface="Candara" pitchFamily="34" charset="0"/>
                <a:cs typeface="+mn-cs"/>
              </a:rPr>
              <a:t>APOSENTADORIA POR TEMPO DE CONTRIBUIÇÃO</a:t>
            </a:r>
            <a:endParaRPr lang="pt-BR" sz="2200" b="1" dirty="0">
              <a:solidFill>
                <a:schemeClr val="tx1">
                  <a:lumMod val="50000"/>
                  <a:lumOff val="50000"/>
                </a:schemeClr>
              </a:solidFill>
              <a:latin typeface="Candara" pitchFamily="34" charset="0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Regra do artigo </a:t>
            </a: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2º </a:t>
            </a: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da Emenda Constitucional n.º </a:t>
            </a: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41/03 (c. </a:t>
            </a:r>
            <a:r>
              <a:rPr lang="pt-BR" sz="2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ef</a:t>
            </a: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. até EC 20)</a:t>
            </a:r>
            <a:endParaRPr lang="pt-BR" sz="2000" dirty="0">
              <a:solidFill>
                <a:schemeClr val="tx1">
                  <a:lumMod val="50000"/>
                  <a:lumOff val="50000"/>
                </a:schemeClr>
              </a:solidFill>
              <a:latin typeface="Candara" pitchFamily="34" charset="0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Candara" pitchFamily="34" charset="0"/>
              <a:cs typeface="+mn-cs"/>
            </a:endParaRPr>
          </a:p>
        </p:txBody>
      </p:sp>
      <p:pic>
        <p:nvPicPr>
          <p:cNvPr id="7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0496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79" name="Group 33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859178046"/>
              </p:ext>
            </p:extLst>
          </p:nvPr>
        </p:nvGraphicFramePr>
        <p:xfrm>
          <a:off x="2207569" y="2602716"/>
          <a:ext cx="8098367" cy="4045506"/>
        </p:xfrm>
        <a:graphic>
          <a:graphicData uri="http://schemas.openxmlformats.org/drawingml/2006/table">
            <a:tbl>
              <a:tblPr/>
              <a:tblGrid>
                <a:gridCol w="4050415"/>
                <a:gridCol w="4047952"/>
              </a:tblGrid>
              <a:tr h="343558">
                <a:tc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HOMEM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MULHER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27">
                        <a:alpha val="60001"/>
                      </a:srgbClr>
                    </a:solidFill>
                  </a:tcPr>
                </a:tc>
              </a:tr>
              <a:tr h="343558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60 anos de idade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55 anos de idade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7C5">
                        <a:alpha val="60001"/>
                      </a:srgbClr>
                    </a:solidFill>
                  </a:tcPr>
                </a:tc>
              </a:tr>
              <a:tr h="343558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35 anos de contribuição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30 anos de contribuição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D96">
                        <a:alpha val="60001"/>
                      </a:srgbClr>
                    </a:solidFill>
                  </a:tcPr>
                </a:tc>
              </a:tr>
              <a:tr h="343558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20 anos de serviço público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20 anos de serviço público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7C5">
                        <a:alpha val="60000"/>
                      </a:srgbClr>
                    </a:solidFill>
                  </a:tcPr>
                </a:tc>
              </a:tr>
              <a:tr h="343558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10 anos de carreira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10 anos de carreira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D96">
                        <a:alpha val="60001"/>
                      </a:srgbClr>
                    </a:solidFill>
                  </a:tcPr>
                </a:tc>
              </a:tr>
              <a:tr h="595502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 anos no cargo em que se dará a aposentadoria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 anos no cargo em que se dará a aposentadoria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7C5">
                        <a:alpha val="60001"/>
                      </a:srgbClr>
                    </a:solidFill>
                  </a:tcPr>
                </a:tc>
              </a:tr>
              <a:tr h="373985">
                <a:tc gridSpan="2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PROVENTOS INTEGRAIS CALCULADOS PELA ÚLTIMA REMUNERAÇÃO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60001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D96">
                        <a:alpha val="60001"/>
                      </a:srgbClr>
                    </a:solidFill>
                  </a:tcPr>
                </a:tc>
              </a:tr>
              <a:tr h="373985">
                <a:tc gridSpan="2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PARIDADE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60001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/>
                </a:tc>
              </a:tr>
              <a:tr h="373985">
                <a:tc gridSpan="2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 smtClean="0">
                          <a:latin typeface="Arial Narrow" pitchFamily="34" charset="0"/>
                        </a:rPr>
                        <a:t>O PROFESSOR </a:t>
                      </a:r>
                      <a:r>
                        <a:rPr lang="pt-BR" sz="2000" b="0" dirty="0" smtClean="0">
                          <a:latin typeface="Arial Narrow" pitchFamily="34" charset="0"/>
                        </a:rPr>
                        <a:t>REDUZ</a:t>
                      </a:r>
                      <a:r>
                        <a:rPr lang="pt-BR" sz="2000" b="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pt-BR" sz="2000" dirty="0" smtClean="0">
                          <a:latin typeface="Arial Narrow" pitchFamily="34" charset="0"/>
                        </a:rPr>
                        <a:t>05 ANOS A</a:t>
                      </a:r>
                      <a:r>
                        <a:rPr lang="pt-BR" sz="2000" baseline="0" dirty="0" smtClean="0">
                          <a:latin typeface="Arial Narrow" pitchFamily="34" charset="0"/>
                        </a:rPr>
                        <a:t> IDADE E O TEMPO DE CONTRIBUIÇÃO</a:t>
                      </a:r>
                      <a:endParaRPr lang="pt-BR" sz="2000" dirty="0" smtClean="0">
                        <a:latin typeface="Arial Narrow" pitchFamily="34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60001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47779" marR="147779" marT="73890" marB="73890" horzOverflow="overflow"/>
                </a:tc>
              </a:tr>
            </a:tbl>
          </a:graphicData>
        </a:graphic>
      </p:graphicFrame>
      <p:sp>
        <p:nvSpPr>
          <p:cNvPr id="20" name="CaixaDeTexto 19"/>
          <p:cNvSpPr txBox="1"/>
          <p:nvPr/>
        </p:nvSpPr>
        <p:spPr>
          <a:xfrm>
            <a:off x="2135561" y="1354704"/>
            <a:ext cx="8352367" cy="13542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  <a:cs typeface="+mn-cs"/>
              </a:rPr>
              <a:t>2ª </a:t>
            </a:r>
            <a:r>
              <a:rPr lang="pt-BR" sz="2200" b="1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  <a:cs typeface="+mn-cs"/>
              </a:rPr>
              <a:t>Regra de Transição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>
                <a:latin typeface="Candara" pitchFamily="34" charset="0"/>
                <a:cs typeface="+mn-cs"/>
              </a:rPr>
              <a:t>APOSENTADORIA POR TEMPO DE CONTRIBUIÇÃO</a:t>
            </a:r>
            <a:endParaRPr lang="pt-BR" sz="2200" b="1" dirty="0">
              <a:solidFill>
                <a:schemeClr val="tx1">
                  <a:lumMod val="50000"/>
                  <a:lumOff val="50000"/>
                </a:schemeClr>
              </a:solidFill>
              <a:latin typeface="Candara" pitchFamily="34" charset="0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Regra do artigo 6º da Emenda Constitucional n.º </a:t>
            </a: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41/03 (serv. </a:t>
            </a:r>
            <a:r>
              <a:rPr lang="pt-BR" sz="2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pbl</a:t>
            </a: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. até EC 41)</a:t>
            </a:r>
            <a:endParaRPr lang="pt-BR" sz="2000" dirty="0">
              <a:solidFill>
                <a:schemeClr val="tx1">
                  <a:lumMod val="50000"/>
                  <a:lumOff val="50000"/>
                </a:schemeClr>
              </a:solidFill>
              <a:latin typeface="Candara" pitchFamily="34" charset="0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Candara" pitchFamily="34" charset="0"/>
              <a:cs typeface="+mn-cs"/>
            </a:endParaRPr>
          </a:p>
        </p:txBody>
      </p:sp>
      <p:pic>
        <p:nvPicPr>
          <p:cNvPr id="7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19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79" name="Group 33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644381536"/>
              </p:ext>
            </p:extLst>
          </p:nvPr>
        </p:nvGraphicFramePr>
        <p:xfrm>
          <a:off x="2230812" y="3140968"/>
          <a:ext cx="8098367" cy="3286284"/>
        </p:xfrm>
        <a:graphic>
          <a:graphicData uri="http://schemas.openxmlformats.org/drawingml/2006/table">
            <a:tbl>
              <a:tblPr/>
              <a:tblGrid>
                <a:gridCol w="4050415"/>
                <a:gridCol w="4047952"/>
              </a:tblGrid>
              <a:tr h="339434">
                <a:tc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HOMEM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MULHER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27">
                        <a:alpha val="60001"/>
                      </a:srgbClr>
                    </a:solidFill>
                  </a:tcPr>
                </a:tc>
              </a:tr>
              <a:tr h="316574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35 anos de contribuição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30 anos de contribuição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7C5">
                        <a:alpha val="60001"/>
                      </a:srgbClr>
                    </a:solidFill>
                  </a:tcPr>
                </a:tc>
              </a:tr>
              <a:tr h="316574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25 anos de serviço público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25 anos de serviço público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D96">
                        <a:alpha val="60001"/>
                      </a:srgbClr>
                    </a:solidFill>
                  </a:tcPr>
                </a:tc>
              </a:tr>
              <a:tr h="316574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15 anos de carreira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15 anos de carreira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7C5">
                        <a:alpha val="60001"/>
                      </a:srgbClr>
                    </a:solidFill>
                  </a:tcPr>
                </a:tc>
              </a:tr>
              <a:tr h="522314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 anos no cargo em que se dará a aposentadoria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 anos no cargo em que se dará a aposentadoria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D96">
                        <a:alpha val="60001"/>
                      </a:srgbClr>
                    </a:solidFill>
                  </a:tcPr>
                </a:tc>
              </a:tr>
              <a:tr h="636614"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60 anos de idade –</a:t>
                      </a: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 redução de um ano de idade para cada ano de contribuição superior ao exigido.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60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55 anos de idade - </a:t>
                      </a:r>
                      <a:r>
                        <a:rPr kumimoji="0" lang="pt-B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redução de um ano de idade para cada ano de contribuição superior.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7C5">
                        <a:alpha val="60001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0" name="CaixaDeTexto 19"/>
          <p:cNvSpPr txBox="1"/>
          <p:nvPr/>
        </p:nvSpPr>
        <p:spPr>
          <a:xfrm>
            <a:off x="2135561" y="1484785"/>
            <a:ext cx="8352367" cy="13542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  <a:cs typeface="+mn-cs"/>
              </a:rPr>
              <a:t>3ª </a:t>
            </a:r>
            <a:r>
              <a:rPr lang="pt-BR" sz="2200" b="1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  <a:cs typeface="+mn-cs"/>
              </a:rPr>
              <a:t>Regra de Transição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>
                <a:latin typeface="Candara" pitchFamily="34" charset="0"/>
                <a:cs typeface="+mn-cs"/>
              </a:rPr>
              <a:t>APOSENTADORIA POR TEMPO DE CONTRIBUIÇÃO</a:t>
            </a:r>
            <a:endParaRPr lang="pt-BR" sz="2200" b="1" dirty="0">
              <a:solidFill>
                <a:schemeClr val="tx1">
                  <a:lumMod val="50000"/>
                  <a:lumOff val="50000"/>
                </a:schemeClr>
              </a:solidFill>
              <a:latin typeface="Candara" pitchFamily="34" charset="0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Regra do artigo 3º da Emenda Constituci0nal n.º </a:t>
            </a: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47/05 (serv. </a:t>
            </a:r>
            <a:r>
              <a:rPr lang="pt-BR" sz="2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pbl</a:t>
            </a: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 até EC 20)</a:t>
            </a:r>
            <a:endParaRPr lang="pt-BR" sz="2000" dirty="0">
              <a:solidFill>
                <a:schemeClr val="tx1">
                  <a:lumMod val="50000"/>
                  <a:lumOff val="50000"/>
                </a:schemeClr>
              </a:solidFill>
              <a:latin typeface="Candara" pitchFamily="34" charset="0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Candara" pitchFamily="34" charset="0"/>
              <a:cs typeface="+mn-cs"/>
            </a:endParaRPr>
          </a:p>
        </p:txBody>
      </p:sp>
      <p:pic>
        <p:nvPicPr>
          <p:cNvPr id="7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2356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79" name="Group 33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161454120"/>
              </p:ext>
            </p:extLst>
          </p:nvPr>
        </p:nvGraphicFramePr>
        <p:xfrm>
          <a:off x="2230812" y="2949576"/>
          <a:ext cx="8098367" cy="3431752"/>
        </p:xfrm>
        <a:graphic>
          <a:graphicData uri="http://schemas.openxmlformats.org/drawingml/2006/table">
            <a:tbl>
              <a:tblPr/>
              <a:tblGrid>
                <a:gridCol w="4050415"/>
                <a:gridCol w="4047952"/>
              </a:tblGrid>
              <a:tr h="339434">
                <a:tc gridSpan="2"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HOMEM (EXEMPLO)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  <a:alpha val="60001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27">
                        <a:alpha val="60001"/>
                      </a:srgbClr>
                    </a:solidFill>
                  </a:tcPr>
                </a:tc>
              </a:tr>
              <a:tr h="316574">
                <a:tc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IDADE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TEMPO DE CONTRIBUIÇÃO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6574">
                <a:tc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56   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-4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35     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0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6574">
                <a:tc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57   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-3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36   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66CC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+1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2314">
                <a:tc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58  </a:t>
                      </a: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 -2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37   </a:t>
                      </a: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66CC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+2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86124">
                <a:tc gridSpan="2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PROVENTOS INTEGRAIS CALCULADOS PELA ÚLTIMA REMUNERAÇÃO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D96">
                        <a:alpha val="60001"/>
                      </a:srgbClr>
                    </a:solidFill>
                  </a:tcPr>
                </a:tc>
              </a:tr>
              <a:tr h="316574">
                <a:tc gridSpan="2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PARIDADE</a:t>
                      </a: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97012" marR="197012" marT="55417" marB="55417" horzOverflow="overflow"/>
                </a:tc>
              </a:tr>
              <a:tr h="316574">
                <a:tc gridSpan="2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 smtClean="0">
                          <a:latin typeface="Arial Narrow" pitchFamily="34" charset="0"/>
                        </a:rPr>
                        <a:t>O PROFESSOR </a:t>
                      </a:r>
                      <a:r>
                        <a:rPr lang="pt-BR" sz="2000" b="0" dirty="0" smtClean="0">
                          <a:latin typeface="Arial Narrow" pitchFamily="34" charset="0"/>
                        </a:rPr>
                        <a:t>NÃO</a:t>
                      </a:r>
                      <a:r>
                        <a:rPr lang="pt-BR" sz="2000" b="0" baseline="0" dirty="0" smtClean="0">
                          <a:latin typeface="Arial Narrow" pitchFamily="34" charset="0"/>
                        </a:rPr>
                        <a:t> FOI CONTEMPLADO</a:t>
                      </a:r>
                      <a:endParaRPr lang="pt-BR" sz="2000" dirty="0" smtClean="0">
                        <a:latin typeface="Arial Narrow" pitchFamily="34" charset="0"/>
                      </a:endParaRPr>
                    </a:p>
                  </a:txBody>
                  <a:tcPr marL="197012" marR="197012" marT="55417" marB="55417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60001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11636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147779" marR="147779" marT="73890" marB="73890" horzOverflow="overflow"/>
                </a:tc>
              </a:tr>
            </a:tbl>
          </a:graphicData>
        </a:graphic>
      </p:graphicFrame>
      <p:sp>
        <p:nvSpPr>
          <p:cNvPr id="20" name="CaixaDeTexto 19"/>
          <p:cNvSpPr txBox="1"/>
          <p:nvPr/>
        </p:nvSpPr>
        <p:spPr>
          <a:xfrm>
            <a:off x="2135561" y="1428287"/>
            <a:ext cx="8352367" cy="13542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  <a:cs typeface="+mn-cs"/>
              </a:rPr>
              <a:t>3ª </a:t>
            </a:r>
            <a:r>
              <a:rPr lang="pt-BR" sz="2200" b="1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  <a:cs typeface="+mn-cs"/>
              </a:rPr>
              <a:t>Regra de Transição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>
                <a:latin typeface="Candara" pitchFamily="34" charset="0"/>
                <a:cs typeface="+mn-cs"/>
              </a:rPr>
              <a:t>APOSENTADORIA POR TEMPO DE CONTRIBUIÇÃO</a:t>
            </a:r>
            <a:endParaRPr lang="pt-BR" sz="2200" b="1" dirty="0">
              <a:solidFill>
                <a:schemeClr val="tx1">
                  <a:lumMod val="50000"/>
                  <a:lumOff val="50000"/>
                </a:schemeClr>
              </a:solidFill>
              <a:latin typeface="Candara" pitchFamily="34" charset="0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Regra do artigo 3º da Emenda Constituci0nal n.º </a:t>
            </a: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47/05 (serv. </a:t>
            </a:r>
            <a:r>
              <a:rPr lang="pt-BR" sz="2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pbl</a:t>
            </a:r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itchFamily="34" charset="0"/>
                <a:cs typeface="+mn-cs"/>
              </a:rPr>
              <a:t> até EC 20)</a:t>
            </a:r>
            <a:endParaRPr lang="pt-BR" sz="2000" dirty="0">
              <a:solidFill>
                <a:schemeClr val="tx1">
                  <a:lumMod val="50000"/>
                  <a:lumOff val="50000"/>
                </a:schemeClr>
              </a:solidFill>
              <a:latin typeface="Candara" pitchFamily="34" charset="0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Candara" pitchFamily="34" charset="0"/>
              <a:cs typeface="+mn-cs"/>
            </a:endParaRPr>
          </a:p>
        </p:txBody>
      </p:sp>
      <p:pic>
        <p:nvPicPr>
          <p:cNvPr id="7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150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aixaDeTexto 19"/>
          <p:cNvSpPr txBox="1"/>
          <p:nvPr/>
        </p:nvSpPr>
        <p:spPr>
          <a:xfrm>
            <a:off x="2135561" y="1340769"/>
            <a:ext cx="8352367" cy="430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200" b="1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  <a:cs typeface="+mn-cs"/>
              </a:rPr>
              <a:t>Resumos das </a:t>
            </a:r>
            <a:r>
              <a:rPr lang="pt-BR" sz="2200" b="1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  <a:cs typeface="+mn-cs"/>
              </a:rPr>
              <a:t>regras</a:t>
            </a:r>
            <a:endParaRPr lang="pt-BR" sz="2200" b="1" dirty="0">
              <a:solidFill>
                <a:schemeClr val="accent1">
                  <a:lumMod val="75000"/>
                </a:schemeClr>
              </a:solidFill>
              <a:latin typeface="Candara" pitchFamily="34" charset="0"/>
              <a:cs typeface="+mn-cs"/>
            </a:endParaRPr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924576"/>
              </p:ext>
            </p:extLst>
          </p:nvPr>
        </p:nvGraphicFramePr>
        <p:xfrm>
          <a:off x="2207569" y="2036368"/>
          <a:ext cx="8256919" cy="4632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2308"/>
                <a:gridCol w="1474451"/>
                <a:gridCol w="1376153"/>
                <a:gridCol w="1376153"/>
                <a:gridCol w="1277854"/>
              </a:tblGrid>
              <a:tr h="634959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 Narrow" pitchFamily="34" charset="0"/>
                        </a:rPr>
                        <a:t>REQUISITOS</a:t>
                      </a:r>
                      <a:endParaRPr lang="pt-BR" sz="1600" dirty="0">
                        <a:latin typeface="Arial Narrow" pitchFamily="34" charset="0"/>
                      </a:endParaRPr>
                    </a:p>
                  </a:txBody>
                  <a:tcPr marL="121925" marR="121925" marT="34292" marB="3429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600" dirty="0" smtClean="0">
                          <a:latin typeface="Arial Narrow" pitchFamily="34" charset="0"/>
                        </a:rPr>
                        <a:t>Regra</a:t>
                      </a:r>
                    </a:p>
                    <a:p>
                      <a:pPr algn="l"/>
                      <a:r>
                        <a:rPr lang="pt-BR" sz="1600" dirty="0" smtClean="0">
                          <a:latin typeface="Arial Narrow" pitchFamily="34" charset="0"/>
                        </a:rPr>
                        <a:t>Permanente</a:t>
                      </a:r>
                    </a:p>
                    <a:p>
                      <a:pPr algn="l"/>
                      <a:r>
                        <a:rPr lang="pt-BR" sz="1600" dirty="0" smtClean="0">
                          <a:latin typeface="Arial Narrow" pitchFamily="34" charset="0"/>
                        </a:rPr>
                        <a:t>Art. 40, CF</a:t>
                      </a:r>
                      <a:endParaRPr lang="pt-BR" sz="1600" dirty="0">
                        <a:latin typeface="Arial Narrow" pitchFamily="34" charset="0"/>
                      </a:endParaRPr>
                    </a:p>
                  </a:txBody>
                  <a:tcPr marL="121925" marR="121925" marT="34292" marB="3429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600" dirty="0" smtClean="0">
                          <a:latin typeface="Arial Narrow" pitchFamily="34" charset="0"/>
                        </a:rPr>
                        <a:t>1ª</a:t>
                      </a:r>
                      <a:r>
                        <a:rPr lang="pt-BR" sz="1600" baseline="0" dirty="0" smtClean="0">
                          <a:latin typeface="Arial Narrow" pitchFamily="34" charset="0"/>
                        </a:rPr>
                        <a:t> Regra</a:t>
                      </a:r>
                    </a:p>
                    <a:p>
                      <a:pPr algn="l"/>
                      <a:r>
                        <a:rPr lang="pt-BR" sz="1600" baseline="0" dirty="0" smtClean="0">
                          <a:latin typeface="Arial Narrow" pitchFamily="34" charset="0"/>
                        </a:rPr>
                        <a:t>Art. 2º EC 41/03</a:t>
                      </a:r>
                      <a:endParaRPr lang="pt-BR" sz="1600" dirty="0" smtClean="0">
                        <a:latin typeface="Arial Narrow" pitchFamily="34" charset="0"/>
                      </a:endParaRPr>
                    </a:p>
                  </a:txBody>
                  <a:tcPr marL="121925" marR="121925" marT="34292" marB="3429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600" dirty="0" smtClean="0">
                          <a:latin typeface="Arial Narrow" pitchFamily="34" charset="0"/>
                        </a:rPr>
                        <a:t>2º Regra</a:t>
                      </a:r>
                    </a:p>
                    <a:p>
                      <a:pPr algn="l"/>
                      <a:r>
                        <a:rPr lang="pt-BR" sz="1600" dirty="0" smtClean="0">
                          <a:latin typeface="Arial Narrow" pitchFamily="34" charset="0"/>
                        </a:rPr>
                        <a:t>Art. 6º EC 41/03</a:t>
                      </a:r>
                    </a:p>
                  </a:txBody>
                  <a:tcPr marL="121925" marR="121925" marT="34292" marB="3429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600" dirty="0" smtClean="0">
                          <a:latin typeface="Arial Narrow" pitchFamily="34" charset="0"/>
                        </a:rPr>
                        <a:t>3º  Regra</a:t>
                      </a:r>
                    </a:p>
                    <a:p>
                      <a:pPr algn="l"/>
                      <a:r>
                        <a:rPr lang="pt-BR" sz="1600" dirty="0" smtClean="0">
                          <a:latin typeface="Arial Narrow" pitchFamily="34" charset="0"/>
                        </a:rPr>
                        <a:t>Art. 3º</a:t>
                      </a:r>
                    </a:p>
                    <a:p>
                      <a:pPr algn="l"/>
                      <a:r>
                        <a:rPr lang="pt-BR" sz="1600" dirty="0" smtClean="0">
                          <a:latin typeface="Arial Narrow" pitchFamily="34" charset="0"/>
                        </a:rPr>
                        <a:t>EC 47/05</a:t>
                      </a:r>
                    </a:p>
                  </a:txBody>
                  <a:tcPr marL="121925" marR="121925" marT="34292" marB="34292" anchor="ctr"/>
                </a:tc>
              </a:tr>
              <a:tr h="634959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Tempo de Contribuição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 anchor="ctr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35H</a:t>
                      </a:r>
                    </a:p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30M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 anchor="ctr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35H</a:t>
                      </a:r>
                    </a:p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30M</a:t>
                      </a:r>
                    </a:p>
                  </a:txBody>
                  <a:tcPr marL="121925" marR="121925" marT="34292" marB="34292" anchor="ctr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35H</a:t>
                      </a:r>
                    </a:p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30M</a:t>
                      </a:r>
                    </a:p>
                  </a:txBody>
                  <a:tcPr marL="121925" marR="121925" marT="34292" marB="34292" anchor="ctr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35H</a:t>
                      </a:r>
                    </a:p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30M</a:t>
                      </a:r>
                    </a:p>
                  </a:txBody>
                  <a:tcPr marL="121925" marR="121925" marT="34292" marB="34292" anchor="ctr"/>
                </a:tc>
              </a:tr>
              <a:tr h="685805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Idade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 anchor="ctr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60H</a:t>
                      </a:r>
                    </a:p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55M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 anchor="ctr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53H</a:t>
                      </a:r>
                    </a:p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48M</a:t>
                      </a:r>
                    </a:p>
                  </a:txBody>
                  <a:tcPr marL="121925" marR="121925" marT="34292" marB="34292" anchor="ctr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60H</a:t>
                      </a:r>
                    </a:p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55M</a:t>
                      </a:r>
                    </a:p>
                  </a:txBody>
                  <a:tcPr marL="121925" marR="121925" marT="34292" marB="34292" anchor="ctr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60H</a:t>
                      </a:r>
                    </a:p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55M</a:t>
                      </a:r>
                    </a:p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c/</a:t>
                      </a:r>
                      <a:r>
                        <a:rPr lang="pt-BR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pt-BR" sz="2000" baseline="0" dirty="0" err="1" smtClean="0">
                          <a:latin typeface="Arial Narrow" pitchFamily="34" charset="0"/>
                        </a:rPr>
                        <a:t>redut</a:t>
                      </a:r>
                      <a:r>
                        <a:rPr lang="pt-BR" sz="2000" baseline="0" dirty="0" smtClean="0">
                          <a:latin typeface="Arial Narrow" pitchFamily="34" charset="0"/>
                        </a:rPr>
                        <a:t>.(1)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 anchor="ctr"/>
                </a:tc>
              </a:tr>
              <a:tr h="302954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Tempo</a:t>
                      </a:r>
                      <a:r>
                        <a:rPr lang="pt-BR" sz="2000" baseline="0" dirty="0" smtClean="0">
                          <a:latin typeface="Arial Narrow" pitchFamily="34" charset="0"/>
                        </a:rPr>
                        <a:t> de</a:t>
                      </a:r>
                      <a:r>
                        <a:rPr lang="pt-BR" sz="2000" dirty="0" smtClean="0">
                          <a:latin typeface="Arial Narrow" pitchFamily="34" charset="0"/>
                        </a:rPr>
                        <a:t> Serviço Público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 anchor="ctr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10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0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20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25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</a:tr>
              <a:tr h="302954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Tempo</a:t>
                      </a:r>
                      <a:r>
                        <a:rPr lang="pt-BR" sz="2000" baseline="0" dirty="0" smtClean="0">
                          <a:latin typeface="Arial Narrow" pitchFamily="34" charset="0"/>
                        </a:rPr>
                        <a:t> de </a:t>
                      </a:r>
                      <a:r>
                        <a:rPr lang="pt-BR" sz="2000" dirty="0" smtClean="0">
                          <a:latin typeface="Arial Narrow" pitchFamily="34" charset="0"/>
                        </a:rPr>
                        <a:t> Carreira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 anchor="ctr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0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0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10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15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</a:tr>
              <a:tr h="302954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Tempo no Cargo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 anchor="ctr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5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5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5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5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</a:tr>
              <a:tr h="480065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Cálculo</a:t>
                      </a:r>
                      <a:r>
                        <a:rPr lang="pt-BR" sz="2000" baseline="0" dirty="0" smtClean="0">
                          <a:latin typeface="Arial Narrow" pitchFamily="34" charset="0"/>
                        </a:rPr>
                        <a:t> dos proventos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Média</a:t>
                      </a:r>
                    </a:p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Integral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Média</a:t>
                      </a:r>
                    </a:p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c/ redução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U. </a:t>
                      </a:r>
                      <a:r>
                        <a:rPr lang="pt-BR" sz="2000" dirty="0" err="1" smtClean="0">
                          <a:latin typeface="Arial Narrow" pitchFamily="34" charset="0"/>
                        </a:rPr>
                        <a:t>Remun</a:t>
                      </a:r>
                      <a:r>
                        <a:rPr lang="pt-BR" sz="2000" dirty="0" smtClean="0">
                          <a:latin typeface="Arial Narrow" pitchFamily="34" charset="0"/>
                        </a:rPr>
                        <a:t>.</a:t>
                      </a:r>
                    </a:p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Integral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U. </a:t>
                      </a:r>
                      <a:r>
                        <a:rPr lang="pt-BR" sz="2000" dirty="0" err="1" smtClean="0">
                          <a:latin typeface="Arial Narrow" pitchFamily="34" charset="0"/>
                        </a:rPr>
                        <a:t>Remun</a:t>
                      </a:r>
                      <a:r>
                        <a:rPr lang="pt-BR" sz="2000" dirty="0" smtClean="0">
                          <a:latin typeface="Arial Narrow" pitchFamily="34" charset="0"/>
                        </a:rPr>
                        <a:t>.</a:t>
                      </a:r>
                    </a:p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Integral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</a:tr>
              <a:tr h="302954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Reajuste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R.</a:t>
                      </a:r>
                      <a:r>
                        <a:rPr lang="pt-BR" sz="2000" baseline="0" dirty="0" smtClean="0">
                          <a:latin typeface="Arial Narrow" pitchFamily="34" charset="0"/>
                        </a:rPr>
                        <a:t> Anual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R. Anual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Paridade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 Narrow" pitchFamily="34" charset="0"/>
                        </a:rPr>
                        <a:t>Paridade</a:t>
                      </a:r>
                      <a:endParaRPr lang="pt-BR" sz="2000" dirty="0">
                        <a:latin typeface="Arial Narrow" pitchFamily="34" charset="0"/>
                      </a:endParaRPr>
                    </a:p>
                  </a:txBody>
                  <a:tcPr marL="121925" marR="121925" marT="34292" marB="34292"/>
                </a:tc>
              </a:tr>
            </a:tbl>
          </a:graphicData>
        </a:graphic>
      </p:graphicFrame>
      <p:pic>
        <p:nvPicPr>
          <p:cNvPr id="7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0054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aixaDeTexto 19"/>
          <p:cNvSpPr txBox="1"/>
          <p:nvPr/>
        </p:nvSpPr>
        <p:spPr>
          <a:xfrm>
            <a:off x="1524000" y="404814"/>
            <a:ext cx="9139238" cy="1754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anose="02040602050305030304" pitchFamily="18" charset="0"/>
                <a:cs typeface="+mn-cs"/>
              </a:rPr>
              <a:t>A Felicidade não está no fim da jornada,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Book Antiqua" panose="02040602050305030304" pitchFamily="18" charset="0"/>
                <a:cs typeface="+mn-cs"/>
              </a:rPr>
              <a:t>e sim em cada curva do caminho que percorremos para encontrá-la.</a:t>
            </a:r>
          </a:p>
        </p:txBody>
      </p:sp>
      <p:sp>
        <p:nvSpPr>
          <p:cNvPr id="6" name="Text Box 26"/>
          <p:cNvSpPr txBox="1">
            <a:spLocks noChangeArrowheads="1"/>
          </p:cNvSpPr>
          <p:nvPr/>
        </p:nvSpPr>
        <p:spPr bwMode="auto">
          <a:xfrm>
            <a:off x="1785939" y="5457826"/>
            <a:ext cx="6397625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33425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33425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33425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33425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33425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73342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73342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73342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73342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pt-BR" altLang="pt-BR" sz="2400" b="1" dirty="0">
                <a:latin typeface="Book Antiqua" panose="02040602050305030304" pitchFamily="18" charset="0"/>
              </a:rPr>
              <a:t>Douglas </a:t>
            </a:r>
            <a:r>
              <a:rPr lang="pt-BR" altLang="pt-BR" sz="2400" b="1" dirty="0" err="1">
                <a:latin typeface="Book Antiqua" panose="02040602050305030304" pitchFamily="18" charset="0"/>
              </a:rPr>
              <a:t>Tanus</a:t>
            </a:r>
            <a:r>
              <a:rPr lang="pt-BR" altLang="pt-BR" sz="2400" b="1" dirty="0">
                <a:latin typeface="Book Antiqua" panose="02040602050305030304" pitchFamily="18" charset="0"/>
              </a:rPr>
              <a:t> </a:t>
            </a:r>
            <a:r>
              <a:rPr lang="pt-BR" altLang="pt-BR" sz="2400" b="1" dirty="0" err="1">
                <a:latin typeface="Book Antiqua" panose="02040602050305030304" pitchFamily="18" charset="0"/>
              </a:rPr>
              <a:t>Amari</a:t>
            </a:r>
            <a:r>
              <a:rPr lang="pt-BR" altLang="pt-BR" sz="2400" b="1" dirty="0">
                <a:latin typeface="Book Antiqua" panose="02040602050305030304" pitchFamily="18" charset="0"/>
              </a:rPr>
              <a:t> Farias de Figueiredo</a:t>
            </a:r>
          </a:p>
          <a:p>
            <a:pPr eaLnBrk="1" hangingPunct="1">
              <a:defRPr/>
            </a:pPr>
            <a:r>
              <a:rPr lang="pt-BR" altLang="pt-BR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 Antiqua" panose="02040602050305030304" pitchFamily="18" charset="0"/>
              </a:rPr>
              <a:t>Diretor do Departamento Jurídico </a:t>
            </a:r>
            <a:r>
              <a:rPr lang="pt-BR" altLang="pt-BR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 Antiqua" panose="02040602050305030304" pitchFamily="18" charset="0"/>
              </a:rPr>
              <a:t>do SEPREV</a:t>
            </a:r>
          </a:p>
          <a:p>
            <a:pPr eaLnBrk="1" hangingPunct="1">
              <a:defRPr/>
            </a:pPr>
            <a:r>
              <a:rPr lang="pt-BR" altLang="pt-BR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 Antiqua" panose="02040602050305030304" pitchFamily="18" charset="0"/>
              </a:rPr>
              <a:t>douglas@seprev.com.br</a:t>
            </a:r>
            <a:endParaRPr lang="pt-BR" altLang="pt-BR" sz="2000" i="1" dirty="0">
              <a:solidFill>
                <a:schemeClr val="tx1">
                  <a:lumMod val="50000"/>
                  <a:lumOff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1525588" y="2965450"/>
            <a:ext cx="914400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700" b="1">
                <a:latin typeface="Book Antiqua" panose="02040602050305030304" pitchFamily="18" charset="0"/>
              </a:rPr>
              <a:t>Queres ser Feliz amanhã?</a:t>
            </a:r>
          </a:p>
        </p:txBody>
      </p:sp>
      <p:sp>
        <p:nvSpPr>
          <p:cNvPr id="3" name="Retângulo 2"/>
          <p:cNvSpPr>
            <a:spLocks noChangeArrowheads="1"/>
          </p:cNvSpPr>
          <p:nvPr/>
        </p:nvSpPr>
        <p:spPr bwMode="auto">
          <a:xfrm>
            <a:off x="3284538" y="3462338"/>
            <a:ext cx="5638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800" b="1">
                <a:solidFill>
                  <a:srgbClr val="C00000"/>
                </a:solidFill>
                <a:latin typeface="Book Antiqua" panose="02040602050305030304" pitchFamily="18" charset="0"/>
              </a:rPr>
              <a:t>Tente Hoje mesmo.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4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6" grpId="0"/>
      <p:bldP spid="2" grpId="0"/>
      <p:bldP spid="2" grpId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>
          <a:xfrm>
            <a:off x="1919536" y="1211264"/>
            <a:ext cx="8229600" cy="9937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ja-JP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Redução Constitucional</a:t>
            </a:r>
            <a:endParaRPr lang="pt-BR" altLang="ja-JP" sz="36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798763" y="2420889"/>
            <a:ext cx="7473950" cy="4525963"/>
          </a:xfrm>
        </p:spPr>
        <p:txBody>
          <a:bodyPr/>
          <a:lstStyle/>
          <a:p>
            <a:pPr marL="0" indent="0" algn="just" eaLnBrk="1" hangingPunct="1">
              <a:buNone/>
              <a:defRPr/>
            </a:pPr>
            <a:r>
              <a:rPr lang="pt-BR" altLang="pt-BR" sz="3000" dirty="0">
                <a:latin typeface="Book Antiqua" panose="02040602050305030304" pitchFamily="18" charset="0"/>
              </a:rPr>
              <a:t>Art. 40 ...</a:t>
            </a:r>
          </a:p>
          <a:p>
            <a:pPr marL="0" indent="0" algn="just" eaLnBrk="1" hangingPunct="1">
              <a:buNone/>
              <a:defRPr/>
            </a:pPr>
            <a:r>
              <a:rPr lang="pt-BR" altLang="pt-BR" sz="3000" dirty="0">
                <a:latin typeface="Book Antiqua" panose="02040602050305030304" pitchFamily="18" charset="0"/>
              </a:rPr>
              <a:t>“§ </a:t>
            </a:r>
            <a:r>
              <a:rPr lang="pt-BR" altLang="pt-BR" sz="3000" dirty="0">
                <a:latin typeface="Book Antiqua" panose="02040602050305030304" pitchFamily="18" charset="0"/>
              </a:rPr>
              <a:t>5º - Os requisitos de idade e de tempo de contribuição serão reduzidos em cinco anos, em relação ao disposto no  § 1º, III, "a", para </a:t>
            </a:r>
            <a:r>
              <a:rPr lang="pt-BR" altLang="pt-BR" sz="3000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o professor</a:t>
            </a:r>
            <a:r>
              <a:rPr lang="pt-BR" altLang="pt-BR" sz="3000" dirty="0">
                <a:latin typeface="Book Antiqua" panose="02040602050305030304" pitchFamily="18" charset="0"/>
              </a:rPr>
              <a:t> que comprove exclusivamente tempo de efetivo exercício das funções de magistério na educação infantil e no ensino fundamental e médio</a:t>
            </a:r>
            <a:r>
              <a:rPr lang="pt-BR" altLang="pt-BR" sz="3000" dirty="0">
                <a:latin typeface="Book Antiqua" panose="02040602050305030304" pitchFamily="18" charset="0"/>
              </a:rPr>
              <a:t>.”</a:t>
            </a:r>
          </a:p>
        </p:txBody>
      </p:sp>
      <p:pic>
        <p:nvPicPr>
          <p:cNvPr id="6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>
          <a:xfrm>
            <a:off x="1919536" y="1211264"/>
            <a:ext cx="8229600" cy="9937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ja-JP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Lei n.º 11.301/06</a:t>
            </a:r>
            <a:endParaRPr lang="pt-BR" altLang="ja-JP" sz="36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798763" y="2420889"/>
            <a:ext cx="7473950" cy="4525963"/>
          </a:xfrm>
        </p:spPr>
        <p:txBody>
          <a:bodyPr/>
          <a:lstStyle/>
          <a:p>
            <a:pPr marL="0" indent="0" algn="just" eaLnBrk="1" hangingPunct="1">
              <a:buNone/>
              <a:defRPr/>
            </a:pPr>
            <a:r>
              <a:rPr lang="pt-BR" altLang="pt-BR" sz="2800" dirty="0">
                <a:latin typeface="Book Antiqua" panose="02040602050305030304" pitchFamily="18" charset="0"/>
              </a:rPr>
              <a:t>“....são </a:t>
            </a:r>
            <a:r>
              <a:rPr lang="pt-BR" altLang="pt-BR" sz="2800" dirty="0">
                <a:latin typeface="Book Antiqua" panose="02040602050305030304" pitchFamily="18" charset="0"/>
              </a:rPr>
              <a:t>consideradas </a:t>
            </a:r>
            <a:r>
              <a:rPr lang="pt-BR" altLang="pt-BR" sz="2800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funções de magistério </a:t>
            </a:r>
            <a:r>
              <a:rPr lang="pt-BR" altLang="pt-BR" sz="2800" dirty="0">
                <a:latin typeface="Book Antiqua" panose="02040602050305030304" pitchFamily="18" charset="0"/>
              </a:rPr>
              <a:t>as exercidas por </a:t>
            </a:r>
            <a:r>
              <a:rPr lang="pt-BR" altLang="pt-BR" sz="2800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professores </a:t>
            </a:r>
            <a:r>
              <a:rPr lang="pt-BR" altLang="pt-BR" sz="2800" dirty="0">
                <a:solidFill>
                  <a:srgbClr val="FF0000"/>
                </a:solidFill>
                <a:latin typeface="Book Antiqua" panose="02040602050305030304" pitchFamily="18" charset="0"/>
              </a:rPr>
              <a:t>e especialistas </a:t>
            </a:r>
            <a:r>
              <a:rPr lang="pt-BR" altLang="pt-BR" sz="2800" dirty="0">
                <a:latin typeface="Book Antiqua" panose="02040602050305030304" pitchFamily="18" charset="0"/>
              </a:rPr>
              <a:t>em educação no desempenho de atividades educativas, quando exercidas em estabelecimento de educação básica em seus diversos níveis e modalidades, incluídas, além do exercício da docência, as de </a:t>
            </a:r>
            <a:r>
              <a:rPr lang="pt-BR" altLang="pt-BR" sz="2800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direção</a:t>
            </a:r>
            <a:r>
              <a:rPr lang="pt-BR" altLang="pt-BR" sz="2800" dirty="0">
                <a:latin typeface="Book Antiqua" panose="02040602050305030304" pitchFamily="18" charset="0"/>
              </a:rPr>
              <a:t> de unidade escolar e as de </a:t>
            </a:r>
            <a:r>
              <a:rPr lang="pt-BR" altLang="pt-BR" sz="2800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coordenação</a:t>
            </a:r>
            <a:r>
              <a:rPr lang="pt-BR" altLang="pt-BR" sz="2800" dirty="0">
                <a:latin typeface="Book Antiqua" panose="02040602050305030304" pitchFamily="18" charset="0"/>
              </a:rPr>
              <a:t> e </a:t>
            </a:r>
            <a:r>
              <a:rPr lang="pt-BR" altLang="pt-BR" sz="2800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assessoramento</a:t>
            </a:r>
            <a:r>
              <a:rPr lang="pt-BR" altLang="pt-BR" sz="2800" dirty="0">
                <a:latin typeface="Book Antiqua" panose="02040602050305030304" pitchFamily="18" charset="0"/>
              </a:rPr>
              <a:t> pedagógico</a:t>
            </a:r>
            <a:r>
              <a:rPr lang="pt-BR" altLang="pt-BR" sz="2800" dirty="0">
                <a:latin typeface="Book Antiqua" panose="02040602050305030304" pitchFamily="18" charset="0"/>
              </a:rPr>
              <a:t>.”</a:t>
            </a:r>
          </a:p>
        </p:txBody>
      </p:sp>
      <p:pic>
        <p:nvPicPr>
          <p:cNvPr id="8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5635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>
          <a:xfrm>
            <a:off x="1919536" y="1211264"/>
            <a:ext cx="8229600" cy="9937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ja-JP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ADI 3772/DF</a:t>
            </a:r>
            <a:endParaRPr lang="pt-BR" altLang="ja-JP" sz="36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798763" y="2420889"/>
            <a:ext cx="7473950" cy="4525963"/>
          </a:xfrm>
        </p:spPr>
        <p:txBody>
          <a:bodyPr/>
          <a:lstStyle/>
          <a:p>
            <a:pPr marL="0" indent="0" algn="just" eaLnBrk="1" hangingPunct="1">
              <a:buNone/>
              <a:defRPr/>
            </a:pPr>
            <a:r>
              <a:rPr lang="pt-BR" altLang="pt-BR" sz="2200" dirty="0">
                <a:latin typeface="Book Antiqua" panose="02040602050305030304" pitchFamily="18" charset="0"/>
              </a:rPr>
              <a:t>AÇÃO DIRETA DE INCONSTITUCIONALIDADE MANEJADA CONTRA O ART. 1º DA LEI FEDERAL 11.301/2006, QUE ACRESCENTOU O § 2º AO ART. 67 DA LEI 9.394/1996. CARREIRA DE MAGISTÉRIO. APOSENTADORIA ESPECIAL PARA OS EXERCENTES DE FUNÇÕES DE DIREÇÃO, COORDENAÇÃO E ASSESSORAMENTO PEDAGÓGICO. ALEGADA OFENSA AOS ARTS. 40, § 5 º , E 201, § 8 º , DA CONSTITUIÇÃO FEDERAL. INOCORRÊNCIA. </a:t>
            </a:r>
            <a:r>
              <a:rPr lang="pt-BR" altLang="pt-BR" sz="2200" dirty="0"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AÇÃO JULGADA PARCIALMENTE PROCEDENTE, COM INTERPRETAÇÃO CONFORME. </a:t>
            </a:r>
          </a:p>
        </p:txBody>
      </p:sp>
      <p:pic>
        <p:nvPicPr>
          <p:cNvPr id="8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989968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03512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8428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>
          <a:xfrm>
            <a:off x="1919536" y="1211264"/>
            <a:ext cx="8229600" cy="9937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ja-JP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ADI 3772/DF</a:t>
            </a:r>
            <a:endParaRPr lang="pt-BR" altLang="ja-JP" sz="36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798763" y="2575446"/>
            <a:ext cx="7473950" cy="3517851"/>
          </a:xfrm>
        </p:spPr>
        <p:txBody>
          <a:bodyPr/>
          <a:lstStyle/>
          <a:p>
            <a:pPr marL="0" indent="0" algn="just" eaLnBrk="1" hangingPunct="1">
              <a:buNone/>
              <a:defRPr/>
            </a:pPr>
            <a:r>
              <a:rPr lang="pt-BR" altLang="pt-BR" dirty="0" smtClean="0">
                <a:latin typeface="Book Antiqua" panose="02040602050305030304" pitchFamily="18" charset="0"/>
              </a:rPr>
              <a:t>I </a:t>
            </a:r>
            <a:r>
              <a:rPr lang="pt-BR" altLang="pt-BR" dirty="0">
                <a:latin typeface="Book Antiqua" panose="02040602050305030304" pitchFamily="18" charset="0"/>
              </a:rPr>
              <a:t>- A função de magistério não se circunscreve apenas ao trabalho em sala de aula, abrangendo também a preparação de aulas, a correção de provas, o atendimento aos pais e alunos, </a:t>
            </a:r>
            <a:r>
              <a:rPr lang="pt-BR" altLang="pt-BR" dirty="0"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a coordenação e o assessoramento pedagógico e, ainda, a direção de unidade escolar. </a:t>
            </a:r>
          </a:p>
        </p:txBody>
      </p:sp>
      <p:pic>
        <p:nvPicPr>
          <p:cNvPr id="6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8973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61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>
          <a:xfrm>
            <a:off x="1919536" y="1211264"/>
            <a:ext cx="8229600" cy="9937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ja-JP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ADI 3772/DF</a:t>
            </a:r>
            <a:endParaRPr lang="pt-BR" altLang="ja-JP" sz="36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798763" y="2431430"/>
            <a:ext cx="7473950" cy="4525963"/>
          </a:xfrm>
        </p:spPr>
        <p:txBody>
          <a:bodyPr/>
          <a:lstStyle/>
          <a:p>
            <a:pPr marL="0" indent="0" algn="just" eaLnBrk="1" hangingPunct="1">
              <a:buNone/>
              <a:defRPr/>
            </a:pPr>
            <a:r>
              <a:rPr lang="pt-BR" altLang="pt-BR" sz="2800" dirty="0">
                <a:latin typeface="Book Antiqua" panose="02040602050305030304" pitchFamily="18" charset="0"/>
              </a:rPr>
              <a:t>II As funções </a:t>
            </a:r>
            <a:r>
              <a:rPr lang="pt-BR" altLang="pt-BR" sz="2800" dirty="0">
                <a:latin typeface="Book Antiqua" panose="02040602050305030304" pitchFamily="18" charset="0"/>
              </a:rPr>
              <a:t>de direção, coordenação e assessoramento pedagógico integram a carreira do magistério, </a:t>
            </a:r>
            <a:r>
              <a:rPr lang="pt-BR" altLang="pt-BR" sz="2800" dirty="0"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desde que exercidos, em estabelecimentos de ensino básico</a:t>
            </a:r>
            <a:r>
              <a:rPr lang="pt-BR" altLang="pt-BR" sz="2800" dirty="0">
                <a:latin typeface="Book Antiqua" panose="02040602050305030304" pitchFamily="18" charset="0"/>
              </a:rPr>
              <a:t>, </a:t>
            </a:r>
            <a:r>
              <a:rPr lang="pt-BR" altLang="pt-BR" sz="2800" dirty="0">
                <a:solidFill>
                  <a:srgbClr val="FF0000"/>
                </a:solidFill>
                <a:latin typeface="Book Antiqua" panose="02040602050305030304" pitchFamily="18" charset="0"/>
              </a:rPr>
              <a:t>por professores de carreira,</a:t>
            </a:r>
            <a:r>
              <a:rPr lang="pt-BR" altLang="pt-BR" sz="2800" dirty="0">
                <a:latin typeface="Book Antiqua" panose="02040602050305030304" pitchFamily="18" charset="0"/>
              </a:rPr>
              <a:t> </a:t>
            </a:r>
            <a:r>
              <a:rPr lang="pt-BR" altLang="pt-BR" sz="2800" dirty="0">
                <a:solidFill>
                  <a:srgbClr val="00B050"/>
                </a:solidFill>
                <a:latin typeface="Book Antiqua" panose="02040602050305030304" pitchFamily="18" charset="0"/>
              </a:rPr>
              <a:t>excluídos os especialistas em educação,</a:t>
            </a:r>
            <a:r>
              <a:rPr lang="pt-BR" altLang="pt-BR" sz="2800" dirty="0">
                <a:latin typeface="Book Antiqua" panose="02040602050305030304" pitchFamily="18" charset="0"/>
              </a:rPr>
              <a:t> fazendo jus aqueles que as desempenham ao regime especial de aposentadoria estabelecido nos </a:t>
            </a:r>
            <a:r>
              <a:rPr lang="pt-BR" altLang="pt-BR" sz="2800" dirty="0" err="1">
                <a:latin typeface="Book Antiqua" panose="02040602050305030304" pitchFamily="18" charset="0"/>
              </a:rPr>
              <a:t>arts</a:t>
            </a:r>
            <a:r>
              <a:rPr lang="pt-BR" altLang="pt-BR" sz="2800" dirty="0">
                <a:latin typeface="Book Antiqua" panose="02040602050305030304" pitchFamily="18" charset="0"/>
              </a:rPr>
              <a:t>. 40, § 5º, e 201, § 8º, da Constituição Federal. </a:t>
            </a:r>
          </a:p>
        </p:txBody>
      </p:sp>
      <p:pic>
        <p:nvPicPr>
          <p:cNvPr id="6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57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614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>
          <a:xfrm>
            <a:off x="1919536" y="1211264"/>
            <a:ext cx="8229600" cy="9937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ja-JP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Controvérsias</a:t>
            </a:r>
            <a:endParaRPr lang="pt-BR" altLang="ja-JP" sz="36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798763" y="2431430"/>
            <a:ext cx="7473950" cy="4525963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altLang="pt-BR" sz="3600" dirty="0">
                <a:latin typeface="Book Antiqua" panose="02040602050305030304" pitchFamily="18" charset="0"/>
              </a:rPr>
              <a:t>Não analisou a questão do aspecto temporal da norma</a:t>
            </a:r>
          </a:p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altLang="pt-BR" sz="3600" dirty="0">
                <a:latin typeface="Book Antiqua" panose="02040602050305030304" pitchFamily="18" charset="0"/>
              </a:rPr>
              <a:t>Não definiu o que se considera carreira de Professor</a:t>
            </a:r>
          </a:p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pt-BR" altLang="pt-BR" sz="3600" dirty="0">
                <a:latin typeface="Book Antiqua" panose="02040602050305030304" pitchFamily="18" charset="0"/>
              </a:rPr>
              <a:t>Utilizou apenas o Plano do Estado de São Paulo como parâmetro</a:t>
            </a:r>
          </a:p>
          <a:p>
            <a:pPr marL="0" indent="0" algn="just" eaLnBrk="1" hangingPunct="1">
              <a:buNone/>
              <a:defRPr/>
            </a:pPr>
            <a:endParaRPr lang="pt-BR" altLang="pt-BR" sz="4000" dirty="0">
              <a:latin typeface="Book Antiqua" panose="02040602050305030304" pitchFamily="18" charset="0"/>
            </a:endParaRPr>
          </a:p>
        </p:txBody>
      </p:sp>
      <p:pic>
        <p:nvPicPr>
          <p:cNvPr id="6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3330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614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>
          <a:xfrm>
            <a:off x="1919536" y="1211264"/>
            <a:ext cx="8229600" cy="9937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ja-JP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anose="02040602050305030304" pitchFamily="18" charset="0"/>
              </a:rPr>
              <a:t>Novas decisões</a:t>
            </a:r>
            <a:endParaRPr lang="pt-BR" altLang="ja-JP" sz="36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798763" y="2276873"/>
            <a:ext cx="7473950" cy="4525963"/>
          </a:xfrm>
        </p:spPr>
        <p:txBody>
          <a:bodyPr/>
          <a:lstStyle/>
          <a:p>
            <a:pPr marL="0" indent="0" algn="just" eaLnBrk="1" hangingPunct="1">
              <a:buNone/>
              <a:defRPr/>
            </a:pPr>
            <a:r>
              <a:rPr lang="pt-BR" altLang="pt-BR" sz="2600" dirty="0">
                <a:latin typeface="Book Antiqua" panose="02040602050305030304" pitchFamily="18" charset="0"/>
              </a:rPr>
              <a:t>(...)“a </a:t>
            </a:r>
            <a:r>
              <a:rPr lang="pt-BR" altLang="pt-BR" sz="2600" dirty="0">
                <a:latin typeface="Book Antiqua" panose="02040602050305030304" pitchFamily="18" charset="0"/>
              </a:rPr>
              <a:t>função do magistério não se circunscreve apenas ao trabalho em sala de aula, abrangendo também a preparação de aulas, a correção de provas, o atendimento aos pais e alunos, a coordenação e o assessoramento pedagógico e, ainda, a direção de unidade escolar. Hipótese em que a atividade exercida pela parte agravante na Secretaria Municipal de Negócios Jurídicos da Prefeitura Municipal de São Paulo não se enquadra no conceito de função de </a:t>
            </a:r>
            <a:r>
              <a:rPr lang="pt-BR" altLang="pt-BR" sz="2600" dirty="0">
                <a:latin typeface="Book Antiqua" panose="02040602050305030304" pitchFamily="18" charset="0"/>
              </a:rPr>
              <a:t>magistério.”</a:t>
            </a:r>
          </a:p>
          <a:p>
            <a:pPr marL="0" indent="0" algn="r" eaLnBrk="1" hangingPunct="1">
              <a:buNone/>
              <a:defRPr/>
            </a:pPr>
            <a:r>
              <a:rPr lang="pt-BR" altLang="pt-BR" sz="2400" i="1" dirty="0">
                <a:latin typeface="Book Antiqua" panose="02040602050305030304" pitchFamily="18" charset="0"/>
              </a:rPr>
              <a:t>STF, RE 283065, Roberto </a:t>
            </a:r>
            <a:r>
              <a:rPr lang="pt-BR" altLang="pt-BR" sz="2400" i="1" dirty="0">
                <a:latin typeface="Book Antiqua" panose="02040602050305030304" pitchFamily="18" charset="0"/>
              </a:rPr>
              <a:t>Barroso</a:t>
            </a:r>
            <a:endParaRPr lang="pt-BR" altLang="pt-BR" sz="2400" i="1" dirty="0">
              <a:latin typeface="Book Antiqua" panose="02040602050305030304" pitchFamily="18" charset="0"/>
            </a:endParaRPr>
          </a:p>
        </p:txBody>
      </p:sp>
      <p:pic>
        <p:nvPicPr>
          <p:cNvPr id="6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6" r="21970" b="26381"/>
          <a:stretch/>
        </p:blipFill>
        <p:spPr bwMode="auto">
          <a:xfrm>
            <a:off x="8832304" y="116632"/>
            <a:ext cx="1513472" cy="13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dm.inf.br/abipem/2016/50cn15a17JunFozdoIguacuPR/images/img_destaque_19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5" t="73793" r="20924" b="14180"/>
          <a:stretch/>
        </p:blipFill>
        <p:spPr bwMode="auto">
          <a:xfrm>
            <a:off x="1775520" y="175873"/>
            <a:ext cx="352839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5196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6147" grpId="0" build="p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1689</Words>
  <Application>Microsoft Office PowerPoint</Application>
  <PresentationFormat>Widescreen</PresentationFormat>
  <Paragraphs>234</Paragraphs>
  <Slides>26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Aparajita</vt:lpstr>
      <vt:lpstr>Arial</vt:lpstr>
      <vt:lpstr>Arial Narrow</vt:lpstr>
      <vt:lpstr>Book Antiqua</vt:lpstr>
      <vt:lpstr>Calibri</vt:lpstr>
      <vt:lpstr>Candara</vt:lpstr>
      <vt:lpstr>ＭＳ Ｐゴシック</vt:lpstr>
      <vt:lpstr>Times New Roman</vt:lpstr>
      <vt:lpstr>Wingdings</vt:lpstr>
      <vt:lpstr>Tema do Office</vt:lpstr>
      <vt:lpstr>Aposentadoria  do Professor Público</vt:lpstr>
      <vt:lpstr>Professor</vt:lpstr>
      <vt:lpstr>Redução Constitucional</vt:lpstr>
      <vt:lpstr>Lei n.º 11.301/06</vt:lpstr>
      <vt:lpstr>ADI 3772/DF</vt:lpstr>
      <vt:lpstr>ADI 3772/DF</vt:lpstr>
      <vt:lpstr>ADI 3772/DF</vt:lpstr>
      <vt:lpstr>Controvérsias</vt:lpstr>
      <vt:lpstr>Novas decisões</vt:lpstr>
      <vt:lpstr>Novas decisões</vt:lpstr>
      <vt:lpstr>Novas decisões</vt:lpstr>
      <vt:lpstr>Novas decisões</vt:lpstr>
      <vt:lpstr>Novas decisões</vt:lpstr>
      <vt:lpstr>Requisitos para o Professor</vt:lpstr>
      <vt:lpstr>Reformas Constitucionais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Novos cenários da Previdência Social</dc:title>
  <dc:creator>home</dc:creator>
  <cp:lastModifiedBy>Microsoft</cp:lastModifiedBy>
  <cp:revision>50</cp:revision>
  <dcterms:created xsi:type="dcterms:W3CDTF">2015-07-15T02:11:07Z</dcterms:created>
  <dcterms:modified xsi:type="dcterms:W3CDTF">2016-06-16T16:27:22Z</dcterms:modified>
</cp:coreProperties>
</file>